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9"/>
  </p:notesMasterIdLst>
  <p:sldIdLst>
    <p:sldId id="353" r:id="rId2"/>
    <p:sldId id="274" r:id="rId3"/>
    <p:sldId id="361" r:id="rId4"/>
    <p:sldId id="362" r:id="rId5"/>
    <p:sldId id="363" r:id="rId6"/>
    <p:sldId id="364" r:id="rId7"/>
    <p:sldId id="365" r:id="rId8"/>
    <p:sldId id="366" r:id="rId9"/>
    <p:sldId id="367" r:id="rId10"/>
    <p:sldId id="368" r:id="rId11"/>
    <p:sldId id="369" r:id="rId12"/>
    <p:sldId id="370" r:id="rId13"/>
    <p:sldId id="371" r:id="rId14"/>
    <p:sldId id="372" r:id="rId15"/>
    <p:sldId id="504" r:id="rId16"/>
    <p:sldId id="509" r:id="rId17"/>
    <p:sldId id="511" r:id="rId18"/>
    <p:sldId id="510" r:id="rId19"/>
    <p:sldId id="512" r:id="rId20"/>
    <p:sldId id="513" r:id="rId21"/>
    <p:sldId id="514" r:id="rId22"/>
    <p:sldId id="515" r:id="rId23"/>
    <p:sldId id="516" r:id="rId24"/>
    <p:sldId id="517" r:id="rId25"/>
    <p:sldId id="518" r:id="rId26"/>
    <p:sldId id="519" r:id="rId27"/>
    <p:sldId id="520" r:id="rId28"/>
    <p:sldId id="521" r:id="rId29"/>
    <p:sldId id="522" r:id="rId30"/>
    <p:sldId id="523" r:id="rId31"/>
    <p:sldId id="524" r:id="rId32"/>
    <p:sldId id="525" r:id="rId33"/>
    <p:sldId id="526" r:id="rId34"/>
    <p:sldId id="527" r:id="rId35"/>
    <p:sldId id="528" r:id="rId36"/>
    <p:sldId id="529" r:id="rId37"/>
    <p:sldId id="301" r:id="rId38"/>
    <p:sldId id="289" r:id="rId39"/>
    <p:sldId id="295" r:id="rId40"/>
    <p:sldId id="303" r:id="rId41"/>
    <p:sldId id="304" r:id="rId42"/>
    <p:sldId id="305" r:id="rId43"/>
    <p:sldId id="306" r:id="rId44"/>
    <p:sldId id="307" r:id="rId45"/>
    <p:sldId id="308" r:id="rId46"/>
    <p:sldId id="310" r:id="rId47"/>
    <p:sldId id="311" r:id="rId48"/>
    <p:sldId id="312" r:id="rId49"/>
    <p:sldId id="313" r:id="rId50"/>
    <p:sldId id="314" r:id="rId51"/>
    <p:sldId id="315" r:id="rId52"/>
    <p:sldId id="351" r:id="rId53"/>
    <p:sldId id="339" r:id="rId54"/>
    <p:sldId id="340" r:id="rId55"/>
    <p:sldId id="341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42" r:id="rId65"/>
    <p:sldId id="343" r:id="rId66"/>
    <p:sldId id="344" r:id="rId67"/>
    <p:sldId id="345" r:id="rId68"/>
    <p:sldId id="346" r:id="rId69"/>
    <p:sldId id="347" r:id="rId70"/>
    <p:sldId id="324" r:id="rId71"/>
    <p:sldId id="325" r:id="rId72"/>
    <p:sldId id="326" r:id="rId73"/>
    <p:sldId id="327" r:id="rId74"/>
    <p:sldId id="328" r:id="rId75"/>
    <p:sldId id="349" r:id="rId76"/>
    <p:sldId id="329" r:id="rId77"/>
    <p:sldId id="330" r:id="rId78"/>
    <p:sldId id="331" r:id="rId79"/>
    <p:sldId id="332" r:id="rId80"/>
    <p:sldId id="333" r:id="rId81"/>
    <p:sldId id="335" r:id="rId82"/>
    <p:sldId id="338" r:id="rId83"/>
    <p:sldId id="530" r:id="rId84"/>
    <p:sldId id="497" r:id="rId85"/>
    <p:sldId id="496" r:id="rId86"/>
    <p:sldId id="495" r:id="rId87"/>
    <p:sldId id="498" r:id="rId88"/>
    <p:sldId id="536" r:id="rId89"/>
    <p:sldId id="482" r:id="rId90"/>
    <p:sldId id="483" r:id="rId91"/>
    <p:sldId id="484" r:id="rId92"/>
    <p:sldId id="485" r:id="rId93"/>
    <p:sldId id="499" r:id="rId94"/>
    <p:sldId id="486" r:id="rId95"/>
    <p:sldId id="487" r:id="rId96"/>
    <p:sldId id="488" r:id="rId97"/>
    <p:sldId id="489" r:id="rId98"/>
    <p:sldId id="545" r:id="rId99"/>
    <p:sldId id="493" r:id="rId100"/>
    <p:sldId id="494" r:id="rId101"/>
    <p:sldId id="550" r:id="rId102"/>
    <p:sldId id="334" r:id="rId103"/>
    <p:sldId id="551" r:id="rId104"/>
    <p:sldId id="552" r:id="rId105"/>
    <p:sldId id="553" r:id="rId106"/>
    <p:sldId id="554" r:id="rId107"/>
    <p:sldId id="555" r:id="rId108"/>
    <p:sldId id="556" r:id="rId109"/>
    <p:sldId id="557" r:id="rId110"/>
    <p:sldId id="558" r:id="rId111"/>
    <p:sldId id="559" r:id="rId112"/>
    <p:sldId id="560" r:id="rId113"/>
    <p:sldId id="561" r:id="rId114"/>
    <p:sldId id="562" r:id="rId115"/>
    <p:sldId id="563" r:id="rId116"/>
    <p:sldId id="564" r:id="rId117"/>
    <p:sldId id="565" r:id="rId118"/>
    <p:sldId id="566" r:id="rId119"/>
    <p:sldId id="567" r:id="rId120"/>
    <p:sldId id="568" r:id="rId121"/>
    <p:sldId id="569" r:id="rId122"/>
    <p:sldId id="570" r:id="rId123"/>
    <p:sldId id="571" r:id="rId124"/>
    <p:sldId id="572" r:id="rId125"/>
    <p:sldId id="348" r:id="rId126"/>
    <p:sldId id="573" r:id="rId127"/>
    <p:sldId id="574" r:id="rId128"/>
    <p:sldId id="575" r:id="rId129"/>
    <p:sldId id="576" r:id="rId130"/>
    <p:sldId id="350" r:id="rId131"/>
    <p:sldId id="352" r:id="rId132"/>
    <p:sldId id="459" r:id="rId133"/>
    <p:sldId id="462" r:id="rId134"/>
    <p:sldId id="464" r:id="rId135"/>
    <p:sldId id="469" r:id="rId136"/>
    <p:sldId id="470" r:id="rId137"/>
    <p:sldId id="471" r:id="rId138"/>
    <p:sldId id="472" r:id="rId139"/>
    <p:sldId id="473" r:id="rId140"/>
    <p:sldId id="474" r:id="rId141"/>
    <p:sldId id="475" r:id="rId142"/>
    <p:sldId id="476" r:id="rId143"/>
    <p:sldId id="477" r:id="rId144"/>
    <p:sldId id="465" r:id="rId145"/>
    <p:sldId id="468" r:id="rId146"/>
    <p:sldId id="467" r:id="rId147"/>
    <p:sldId id="466" r:id="rId148"/>
    <p:sldId id="463" r:id="rId149"/>
    <p:sldId id="548" r:id="rId150"/>
    <p:sldId id="480" r:id="rId151"/>
    <p:sldId id="479" r:id="rId152"/>
    <p:sldId id="478" r:id="rId153"/>
    <p:sldId id="481" r:id="rId154"/>
    <p:sldId id="336" r:id="rId155"/>
    <p:sldId id="337" r:id="rId156"/>
    <p:sldId id="546" r:id="rId157"/>
    <p:sldId id="298" r:id="rId1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F31835C-DEB1-4DFD-8882-D3281211A1BC}">
          <p14:sldIdLst>
            <p14:sldId id="353"/>
            <p14:sldId id="274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504"/>
            <p14:sldId id="509"/>
            <p14:sldId id="511"/>
            <p14:sldId id="510"/>
            <p14:sldId id="512"/>
            <p14:sldId id="513"/>
            <p14:sldId id="514"/>
            <p14:sldId id="515"/>
            <p14:sldId id="516"/>
            <p14:sldId id="517"/>
            <p14:sldId id="518"/>
            <p14:sldId id="519"/>
            <p14:sldId id="520"/>
            <p14:sldId id="521"/>
            <p14:sldId id="522"/>
            <p14:sldId id="523"/>
            <p14:sldId id="524"/>
            <p14:sldId id="525"/>
            <p14:sldId id="526"/>
            <p14:sldId id="527"/>
            <p14:sldId id="528"/>
            <p14:sldId id="529"/>
            <p14:sldId id="301"/>
            <p14:sldId id="289"/>
            <p14:sldId id="295"/>
            <p14:sldId id="303"/>
            <p14:sldId id="304"/>
            <p14:sldId id="305"/>
            <p14:sldId id="306"/>
            <p14:sldId id="307"/>
            <p14:sldId id="308"/>
            <p14:sldId id="310"/>
            <p14:sldId id="311"/>
            <p14:sldId id="312"/>
            <p14:sldId id="313"/>
            <p14:sldId id="314"/>
          </p14:sldIdLst>
        </p14:section>
        <p14:section name="Раздел без заголовка" id="{5879A821-B2FE-4B4D-8161-D4286A1DA0C1}">
          <p14:sldIdLst>
            <p14:sldId id="315"/>
            <p14:sldId id="351"/>
            <p14:sldId id="339"/>
            <p14:sldId id="340"/>
            <p14:sldId id="341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42"/>
            <p14:sldId id="343"/>
            <p14:sldId id="344"/>
            <p14:sldId id="345"/>
            <p14:sldId id="346"/>
            <p14:sldId id="347"/>
            <p14:sldId id="324"/>
            <p14:sldId id="325"/>
            <p14:sldId id="326"/>
            <p14:sldId id="327"/>
            <p14:sldId id="328"/>
            <p14:sldId id="349"/>
            <p14:sldId id="329"/>
            <p14:sldId id="330"/>
            <p14:sldId id="331"/>
            <p14:sldId id="332"/>
            <p14:sldId id="333"/>
            <p14:sldId id="335"/>
            <p14:sldId id="338"/>
            <p14:sldId id="530"/>
            <p14:sldId id="497"/>
            <p14:sldId id="496"/>
            <p14:sldId id="495"/>
            <p14:sldId id="498"/>
            <p14:sldId id="536"/>
            <p14:sldId id="482"/>
            <p14:sldId id="483"/>
            <p14:sldId id="484"/>
            <p14:sldId id="485"/>
            <p14:sldId id="499"/>
            <p14:sldId id="486"/>
            <p14:sldId id="487"/>
            <p14:sldId id="488"/>
            <p14:sldId id="489"/>
            <p14:sldId id="545"/>
            <p14:sldId id="493"/>
            <p14:sldId id="494"/>
            <p14:sldId id="550"/>
            <p14:sldId id="334"/>
            <p14:sldId id="551"/>
            <p14:sldId id="552"/>
            <p14:sldId id="553"/>
            <p14:sldId id="554"/>
            <p14:sldId id="555"/>
            <p14:sldId id="556"/>
            <p14:sldId id="557"/>
            <p14:sldId id="558"/>
            <p14:sldId id="559"/>
            <p14:sldId id="560"/>
            <p14:sldId id="561"/>
            <p14:sldId id="562"/>
            <p14:sldId id="563"/>
            <p14:sldId id="564"/>
            <p14:sldId id="565"/>
            <p14:sldId id="566"/>
            <p14:sldId id="567"/>
            <p14:sldId id="568"/>
            <p14:sldId id="569"/>
            <p14:sldId id="570"/>
            <p14:sldId id="571"/>
            <p14:sldId id="572"/>
            <p14:sldId id="348"/>
            <p14:sldId id="573"/>
            <p14:sldId id="574"/>
            <p14:sldId id="575"/>
            <p14:sldId id="576"/>
            <p14:sldId id="350"/>
            <p14:sldId id="352"/>
            <p14:sldId id="459"/>
            <p14:sldId id="462"/>
            <p14:sldId id="464"/>
            <p14:sldId id="469"/>
            <p14:sldId id="470"/>
            <p14:sldId id="471"/>
            <p14:sldId id="472"/>
            <p14:sldId id="473"/>
            <p14:sldId id="474"/>
            <p14:sldId id="475"/>
            <p14:sldId id="476"/>
            <p14:sldId id="477"/>
            <p14:sldId id="465"/>
            <p14:sldId id="468"/>
            <p14:sldId id="467"/>
            <p14:sldId id="466"/>
            <p14:sldId id="463"/>
            <p14:sldId id="548"/>
            <p14:sldId id="480"/>
            <p14:sldId id="479"/>
            <p14:sldId id="478"/>
            <p14:sldId id="481"/>
            <p14:sldId id="336"/>
            <p14:sldId id="337"/>
            <p14:sldId id="546"/>
            <p14:sldId id="2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2" autoAdjust="0"/>
    <p:restoredTop sz="94660"/>
  </p:normalViewPr>
  <p:slideViewPr>
    <p:cSldViewPr>
      <p:cViewPr varScale="1">
        <p:scale>
          <a:sx n="62" d="100"/>
          <a:sy n="62" d="100"/>
        </p:scale>
        <p:origin x="1424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notesMaster" Target="notesMasters/notes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presProps" Target="pres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ECF83-A454-48D2-96EC-F7CDA8513E77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339156-1366-4BD1-8CC0-C90F780887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603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</p:spTree>
  </p:cSld>
  <p:clrMapOvr>
    <a:masterClrMapping/>
  </p:clrMapOvr>
  <p:transition spd="slow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/>
            </a:gs>
            <a:gs pos="45000">
              <a:schemeClr val="bg2">
                <a:shade val="68000"/>
                <a:satMod val="155000"/>
              </a:schemeClr>
            </a:gs>
            <a:gs pos="100000">
              <a:schemeClr val="bg2">
                <a:tint val="70000"/>
                <a:satMod val="175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5000">
    <p:wipe/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jpe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19672" y="-51877"/>
            <a:ext cx="6696744" cy="985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Присутствие греков в России в новое время</a:t>
            </a:r>
            <a:r>
              <a:rPr lang="el-GR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9468" y="875859"/>
            <a:ext cx="5040560" cy="504919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9512" y="5949280"/>
            <a:ext cx="8820472" cy="43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l-GR" sz="22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Η παρουσία των Ελλήνων στη Ρωσία κατά τους Νεότερους Χρόνους</a:t>
            </a:r>
            <a:endParaRPr lang="ru-RU" sz="2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107670"/>
      </p:ext>
    </p:extLst>
  </p:cSld>
  <p:clrMapOvr>
    <a:masterClrMapping/>
  </p:clrMapOvr>
  <p:transition spd="slow" advTm="5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5085184"/>
            <a:ext cx="6480720" cy="1138013"/>
          </a:xfrm>
        </p:spPr>
        <p:txBody>
          <a:bodyPr rtlCol="0">
            <a:normAutofit fontScale="92500" lnSpcReduction="1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ru-RU" b="1" dirty="0">
                <a:ln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«Крещение Руси». Фреска работы В. М. Васнецова в киевском Владимирском соборе. 1896 </a:t>
            </a:r>
            <a:r>
              <a:rPr lang="en-US" b="1" dirty="0">
                <a:ln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/ </a:t>
            </a:r>
            <a:r>
              <a:rPr lang="el-GR" b="1" dirty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Ρώσος ζωγράφος </a:t>
            </a:r>
            <a:r>
              <a:rPr lang="el-GR" b="1" i="1" u="sng" dirty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Βαζνετσόβ</a:t>
            </a:r>
            <a:r>
              <a:rPr lang="en-US" b="1" dirty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: </a:t>
            </a:r>
            <a:r>
              <a:rPr lang="el-GR" b="1" i="1" dirty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Εκχριστιανισμός των Ρως</a:t>
            </a:r>
            <a:r>
              <a:rPr lang="el-GR" b="1" dirty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, Ναός Βλαδίμηρου στο Κίεβο</a:t>
            </a:r>
            <a:endParaRPr lang="ru-RU" b="1" dirty="0">
              <a:ln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18436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2800" y="548680"/>
            <a:ext cx="2426488" cy="388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2097596"/>
      </p:ext>
    </p:extLst>
  </p:cSld>
  <p:clrMapOvr>
    <a:masterClrMapping/>
  </p:clrMapOvr>
  <p:transition spd="slow" advTm="5000">
    <p:wip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712303-9114-4E26-87A3-4CC2FD7F3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Федеральная</a:t>
            </a:r>
            <a:r>
              <a:rPr lang="el-GR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национально-культурная</a:t>
            </a:r>
            <a:r>
              <a:rPr lang="el-GR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автономия греков России</a:t>
            </a:r>
            <a:r>
              <a:rPr lang="ru-RU" sz="20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ru-RU" sz="20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l-GR" sz="20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Ο</a:t>
            </a:r>
            <a:r>
              <a:rPr lang="el-GR" sz="20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μοσπονδία Ελληνικών Σωματείων Ρωσίας</a:t>
            </a:r>
            <a:r>
              <a:rPr lang="el-GR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A2D278-2802-482F-B3CD-EFD1DC52A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0233B46C-33CB-4CDD-8B66-97B2CD641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91105"/>
            <a:ext cx="6187576" cy="412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753648"/>
      </p:ext>
    </p:extLst>
  </p:cSld>
  <p:clrMapOvr>
    <a:masterClrMapping/>
  </p:clrMapOvr>
  <p:transition spd="slow" advTm="5000">
    <p:wip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>
            <a:extLst>
              <a:ext uri="{FF2B5EF4-FFF2-40B4-BE49-F238E27FC236}">
                <a16:creationId xmlns:a16="http://schemas.microsoft.com/office/drawing/2014/main" id="{263CE01F-4507-E13F-704C-3AEA4E013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48131" name="Объект 4">
            <a:extLst>
              <a:ext uri="{FF2B5EF4-FFF2-40B4-BE49-F238E27FC236}">
                <a16:creationId xmlns:a16="http://schemas.microsoft.com/office/drawing/2014/main" id="{265404B9-9CB1-CF0B-CBD5-689A7108C8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87338"/>
            <a:ext cx="8482013" cy="6362700"/>
          </a:xfrm>
        </p:spPr>
      </p:pic>
    </p:spTree>
  </p:cSld>
  <p:clrMapOvr>
    <a:masterClrMapping/>
  </p:clrMapOvr>
  <p:transition spd="slow" advClick="0" advTm="5000">
    <p:wip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>
            <a:extLst>
              <a:ext uri="{FF2B5EF4-FFF2-40B4-BE49-F238E27FC236}">
                <a16:creationId xmlns:a16="http://schemas.microsoft.com/office/drawing/2014/main" id="{BC1A5160-4F8C-C90E-5058-C615CD1E7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49155" name="Объект 4">
            <a:extLst>
              <a:ext uri="{FF2B5EF4-FFF2-40B4-BE49-F238E27FC236}">
                <a16:creationId xmlns:a16="http://schemas.microsoft.com/office/drawing/2014/main" id="{5707C509-374E-38AB-0286-8EC19947A2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7675" y="274638"/>
            <a:ext cx="7931150" cy="5948362"/>
          </a:xfrm>
        </p:spPr>
      </p:pic>
    </p:spTree>
  </p:cSld>
  <p:clrMapOvr>
    <a:masterClrMapping/>
  </p:clrMapOvr>
  <p:transition spd="slow" advClick="0" advTm="5000">
    <p:wip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>
            <a:extLst>
              <a:ext uri="{FF2B5EF4-FFF2-40B4-BE49-F238E27FC236}">
                <a16:creationId xmlns:a16="http://schemas.microsoft.com/office/drawing/2014/main" id="{98249497-AB4E-1940-3885-F9D1589DD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50179" name="Объект 4">
            <a:extLst>
              <a:ext uri="{FF2B5EF4-FFF2-40B4-BE49-F238E27FC236}">
                <a16:creationId xmlns:a16="http://schemas.microsoft.com/office/drawing/2014/main" id="{F1DBCC79-BB7E-B413-1589-E15223F1C6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0875" y="274638"/>
            <a:ext cx="7842250" cy="5881687"/>
          </a:xfrm>
        </p:spPr>
      </p:pic>
    </p:spTree>
  </p:cSld>
  <p:clrMapOvr>
    <a:masterClrMapping/>
  </p:clrMapOvr>
  <p:transition spd="slow" advClick="0" advTm="5000">
    <p:wip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>
            <a:extLst>
              <a:ext uri="{FF2B5EF4-FFF2-40B4-BE49-F238E27FC236}">
                <a16:creationId xmlns:a16="http://schemas.microsoft.com/office/drawing/2014/main" id="{621AE578-BE21-7F9A-1FFF-0D7EE1CE7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51203" name="Объект 4">
            <a:extLst>
              <a:ext uri="{FF2B5EF4-FFF2-40B4-BE49-F238E27FC236}">
                <a16:creationId xmlns:a16="http://schemas.microsoft.com/office/drawing/2014/main" id="{C3263F5C-6ACF-876C-AB9C-79539E411C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475" y="195263"/>
            <a:ext cx="8909050" cy="6681787"/>
          </a:xfrm>
        </p:spPr>
      </p:pic>
    </p:spTree>
  </p:cSld>
  <p:clrMapOvr>
    <a:masterClrMapping/>
  </p:clrMapOvr>
  <p:transition spd="slow" advClick="0" advTm="5000">
    <p:wip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>
            <a:extLst>
              <a:ext uri="{FF2B5EF4-FFF2-40B4-BE49-F238E27FC236}">
                <a16:creationId xmlns:a16="http://schemas.microsoft.com/office/drawing/2014/main" id="{D5F43A6F-0BDF-82EE-BD89-E892BE456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52227" name="Объект 4">
            <a:extLst>
              <a:ext uri="{FF2B5EF4-FFF2-40B4-BE49-F238E27FC236}">
                <a16:creationId xmlns:a16="http://schemas.microsoft.com/office/drawing/2014/main" id="{9E3B49F2-E143-E981-87E1-BB856FA311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19063"/>
            <a:ext cx="8229600" cy="6172200"/>
          </a:xfrm>
        </p:spPr>
      </p:pic>
    </p:spTree>
  </p:cSld>
  <p:clrMapOvr>
    <a:masterClrMapping/>
  </p:clrMapOvr>
  <p:transition spd="slow" advClick="0" advTm="5000">
    <p:wip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>
            <a:extLst>
              <a:ext uri="{FF2B5EF4-FFF2-40B4-BE49-F238E27FC236}">
                <a16:creationId xmlns:a16="http://schemas.microsoft.com/office/drawing/2014/main" id="{BCEB1374-B4D8-9986-95F4-2A622315D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53251" name="Объект 7">
            <a:extLst>
              <a:ext uri="{FF2B5EF4-FFF2-40B4-BE49-F238E27FC236}">
                <a16:creationId xmlns:a16="http://schemas.microsoft.com/office/drawing/2014/main" id="{C78CA897-6041-427F-E04A-70490F5F75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175" y="188913"/>
            <a:ext cx="5584825" cy="7446962"/>
          </a:xfrm>
        </p:spPr>
      </p:pic>
    </p:spTree>
  </p:cSld>
  <p:clrMapOvr>
    <a:masterClrMapping/>
  </p:clrMapOvr>
  <p:transition spd="slow" advClick="0" advTm="5000">
    <p:wip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>
            <a:extLst>
              <a:ext uri="{FF2B5EF4-FFF2-40B4-BE49-F238E27FC236}">
                <a16:creationId xmlns:a16="http://schemas.microsoft.com/office/drawing/2014/main" id="{08049A97-C212-44C9-69C8-E0E375991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54275" name="Объект 4">
            <a:extLst>
              <a:ext uri="{FF2B5EF4-FFF2-40B4-BE49-F238E27FC236}">
                <a16:creationId xmlns:a16="http://schemas.microsoft.com/office/drawing/2014/main" id="{57E58219-3DB3-D637-AE06-43946AF5E4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534988"/>
            <a:ext cx="8064500" cy="6048375"/>
          </a:xfrm>
        </p:spPr>
      </p:pic>
    </p:spTree>
  </p:cSld>
  <p:clrMapOvr>
    <a:masterClrMapping/>
  </p:clrMapOvr>
  <p:transition spd="slow" advClick="0" advTm="5000">
    <p:wip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>
            <a:extLst>
              <a:ext uri="{FF2B5EF4-FFF2-40B4-BE49-F238E27FC236}">
                <a16:creationId xmlns:a16="http://schemas.microsoft.com/office/drawing/2014/main" id="{9FEEBEC9-B40A-FAB4-CD21-7487B6977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55299" name="Объект 4">
            <a:extLst>
              <a:ext uri="{FF2B5EF4-FFF2-40B4-BE49-F238E27FC236}">
                <a16:creationId xmlns:a16="http://schemas.microsoft.com/office/drawing/2014/main" id="{D9E8D19C-B39D-3541-9087-70D1CF1320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625" y="328613"/>
            <a:ext cx="8362950" cy="6273800"/>
          </a:xfrm>
        </p:spPr>
      </p:pic>
    </p:spTree>
  </p:cSld>
  <p:clrMapOvr>
    <a:masterClrMapping/>
  </p:clrMapOvr>
  <p:transition spd="slow" advClick="0" advTm="5000">
    <p:wip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>
            <a:extLst>
              <a:ext uri="{FF2B5EF4-FFF2-40B4-BE49-F238E27FC236}">
                <a16:creationId xmlns:a16="http://schemas.microsoft.com/office/drawing/2014/main" id="{7365420B-511B-6706-4FAF-E86D082BD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56323" name="Объект 4">
            <a:extLst>
              <a:ext uri="{FF2B5EF4-FFF2-40B4-BE49-F238E27FC236}">
                <a16:creationId xmlns:a16="http://schemas.microsoft.com/office/drawing/2014/main" id="{2C57AFDB-E109-A50C-CA8A-4B82A42E41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550" y="190500"/>
            <a:ext cx="8516938" cy="6388100"/>
          </a:xfrm>
        </p:spPr>
      </p:pic>
    </p:spTree>
  </p:cSld>
  <p:clrMapOvr>
    <a:masterClrMapping/>
  </p:clrMapOvr>
  <p:transition spd="slow" advClick="0" advTm="5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31840" y="692696"/>
            <a:ext cx="5280596" cy="346022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25886" y="4437112"/>
            <a:ext cx="6686550" cy="10541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В.Г.Перов</a:t>
            </a:r>
            <a:r>
              <a:rPr lang="ru-RU" sz="1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«Первые христиане в Киеве». 1880. Картина иллюстрирует тайные встречи христиан в языческом Киеве</a:t>
            </a:r>
            <a:r>
              <a:rPr lang="el-GR" sz="1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/ </a:t>
            </a:r>
            <a:r>
              <a:rPr lang="el-GR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Β. Περόβ, «Οι πρώτοι χριστιανοί του Κιέβου», 1880.</a:t>
            </a:r>
            <a:r>
              <a:rPr lang="el-GR" sz="1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endParaRPr lang="ru-RU" sz="18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566728"/>
      </p:ext>
    </p:extLst>
  </p:cSld>
  <p:clrMapOvr>
    <a:masterClrMapping/>
  </p:clrMapOvr>
  <p:transition spd="slow" advTm="5000">
    <p:wipe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1">
            <a:extLst>
              <a:ext uri="{FF2B5EF4-FFF2-40B4-BE49-F238E27FC236}">
                <a16:creationId xmlns:a16="http://schemas.microsoft.com/office/drawing/2014/main" id="{3F0177E1-0630-2481-99E2-3594EE69B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57347" name="Объект 4">
            <a:extLst>
              <a:ext uri="{FF2B5EF4-FFF2-40B4-BE49-F238E27FC236}">
                <a16:creationId xmlns:a16="http://schemas.microsoft.com/office/drawing/2014/main" id="{691204E6-C224-FD1A-15B9-DE2BE1319B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975" y="369888"/>
            <a:ext cx="4865688" cy="6488112"/>
          </a:xfrm>
        </p:spPr>
      </p:pic>
    </p:spTree>
  </p:cSld>
  <p:clrMapOvr>
    <a:masterClrMapping/>
  </p:clrMapOvr>
  <p:transition spd="slow" advClick="0" advTm="5000">
    <p:wipe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>
            <a:extLst>
              <a:ext uri="{FF2B5EF4-FFF2-40B4-BE49-F238E27FC236}">
                <a16:creationId xmlns:a16="http://schemas.microsoft.com/office/drawing/2014/main" id="{C1F68064-E03F-3E23-381F-F352CE21D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58371" name="Объект 4">
            <a:extLst>
              <a:ext uri="{FF2B5EF4-FFF2-40B4-BE49-F238E27FC236}">
                <a16:creationId xmlns:a16="http://schemas.microsoft.com/office/drawing/2014/main" id="{404851EF-91CC-3A08-4FC5-0737EB27DA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663" y="274638"/>
            <a:ext cx="8239125" cy="6178550"/>
          </a:xfrm>
        </p:spPr>
      </p:pic>
    </p:spTree>
  </p:cSld>
  <p:clrMapOvr>
    <a:masterClrMapping/>
  </p:clrMapOvr>
  <p:transition spd="slow" advClick="0" advTm="5000">
    <p:wipe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Заголовок 1">
            <a:extLst>
              <a:ext uri="{FF2B5EF4-FFF2-40B4-BE49-F238E27FC236}">
                <a16:creationId xmlns:a16="http://schemas.microsoft.com/office/drawing/2014/main" id="{D9C8CE79-7E71-F669-01CD-1B3DDBD21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59395" name="Объект 4">
            <a:extLst>
              <a:ext uri="{FF2B5EF4-FFF2-40B4-BE49-F238E27FC236}">
                <a16:creationId xmlns:a16="http://schemas.microsoft.com/office/drawing/2014/main" id="{AA1B6FAC-1E85-2B3E-4213-1052682EDA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0213" y="274638"/>
            <a:ext cx="8513762" cy="6384925"/>
          </a:xfrm>
        </p:spPr>
      </p:pic>
    </p:spTree>
  </p:cSld>
  <p:clrMapOvr>
    <a:masterClrMapping/>
  </p:clrMapOvr>
  <p:transition spd="slow" advClick="0" advTm="5000">
    <p:wipe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Заголовок 1">
            <a:extLst>
              <a:ext uri="{FF2B5EF4-FFF2-40B4-BE49-F238E27FC236}">
                <a16:creationId xmlns:a16="http://schemas.microsoft.com/office/drawing/2014/main" id="{FCD85DBD-9A28-DAF0-6E7A-B5929FDA9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60419" name="Объект 4">
            <a:extLst>
              <a:ext uri="{FF2B5EF4-FFF2-40B4-BE49-F238E27FC236}">
                <a16:creationId xmlns:a16="http://schemas.microsoft.com/office/drawing/2014/main" id="{C7E397AC-9FCD-AE3F-13AB-6DC976CD1C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88913"/>
            <a:ext cx="8229600" cy="6172200"/>
          </a:xfrm>
        </p:spPr>
      </p:pic>
    </p:spTree>
  </p:cSld>
  <p:clrMapOvr>
    <a:masterClrMapping/>
  </p:clrMapOvr>
  <p:transition spd="slow" advClick="0" advTm="5000">
    <p:wipe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Заголовок 1">
            <a:extLst>
              <a:ext uri="{FF2B5EF4-FFF2-40B4-BE49-F238E27FC236}">
                <a16:creationId xmlns:a16="http://schemas.microsoft.com/office/drawing/2014/main" id="{070937BD-0B48-9C4B-7C7B-CCF77DFB6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61443" name="Объект 4">
            <a:extLst>
              <a:ext uri="{FF2B5EF4-FFF2-40B4-BE49-F238E27FC236}">
                <a16:creationId xmlns:a16="http://schemas.microsoft.com/office/drawing/2014/main" id="{2654EF00-53A2-AEB4-F66C-83892769A9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74638"/>
            <a:ext cx="8532813" cy="6399212"/>
          </a:xfrm>
        </p:spPr>
      </p:pic>
    </p:spTree>
  </p:cSld>
  <p:clrMapOvr>
    <a:masterClrMapping/>
  </p:clrMapOvr>
  <p:transition spd="slow" advClick="0" advTm="5000">
    <p:wipe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>
            <a:extLst>
              <a:ext uri="{FF2B5EF4-FFF2-40B4-BE49-F238E27FC236}">
                <a16:creationId xmlns:a16="http://schemas.microsoft.com/office/drawing/2014/main" id="{2BF8CFD4-C8BE-8804-66E4-6276BA779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62467" name="Объект 4">
            <a:extLst>
              <a:ext uri="{FF2B5EF4-FFF2-40B4-BE49-F238E27FC236}">
                <a16:creationId xmlns:a16="http://schemas.microsoft.com/office/drawing/2014/main" id="{58A7C728-B54F-12F4-0EBE-A40DADC912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379413"/>
            <a:ext cx="8131175" cy="6099175"/>
          </a:xfrm>
        </p:spPr>
      </p:pic>
    </p:spTree>
  </p:cSld>
  <p:clrMapOvr>
    <a:masterClrMapping/>
  </p:clrMapOvr>
  <p:transition spd="slow" advClick="0" advTm="5000">
    <p:wipe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Заголовок 1">
            <a:extLst>
              <a:ext uri="{FF2B5EF4-FFF2-40B4-BE49-F238E27FC236}">
                <a16:creationId xmlns:a16="http://schemas.microsoft.com/office/drawing/2014/main" id="{749EB14D-3B74-E775-2650-EFE7826DD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63491" name="Объект 4">
            <a:extLst>
              <a:ext uri="{FF2B5EF4-FFF2-40B4-BE49-F238E27FC236}">
                <a16:creationId xmlns:a16="http://schemas.microsoft.com/office/drawing/2014/main" id="{C5051C7A-CADF-C629-FFA8-C1E1AC1693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1950" y="279400"/>
            <a:ext cx="8420100" cy="6315075"/>
          </a:xfrm>
        </p:spPr>
      </p:pic>
    </p:spTree>
  </p:cSld>
  <p:clrMapOvr>
    <a:masterClrMapping/>
  </p:clrMapOvr>
  <p:transition spd="slow" advClick="0" advTm="5000">
    <p:wipe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Заголовок 1">
            <a:extLst>
              <a:ext uri="{FF2B5EF4-FFF2-40B4-BE49-F238E27FC236}">
                <a16:creationId xmlns:a16="http://schemas.microsoft.com/office/drawing/2014/main" id="{453F7BC5-F142-85EA-70E4-4AD703E34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64515" name="Объект 4">
            <a:extLst>
              <a:ext uri="{FF2B5EF4-FFF2-40B4-BE49-F238E27FC236}">
                <a16:creationId xmlns:a16="http://schemas.microsoft.com/office/drawing/2014/main" id="{4FCC721F-C706-4E55-9B35-3563D83923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457200"/>
            <a:ext cx="8534400" cy="6400800"/>
          </a:xfrm>
        </p:spPr>
      </p:pic>
    </p:spTree>
  </p:cSld>
  <p:clrMapOvr>
    <a:masterClrMapping/>
  </p:clrMapOvr>
  <p:transition spd="slow" advClick="0" advTm="5000">
    <p:wipe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1">
            <a:extLst>
              <a:ext uri="{FF2B5EF4-FFF2-40B4-BE49-F238E27FC236}">
                <a16:creationId xmlns:a16="http://schemas.microsoft.com/office/drawing/2014/main" id="{B7E8AB56-056B-70C4-B2E5-0D346CA53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65539" name="Объект 4">
            <a:extLst>
              <a:ext uri="{FF2B5EF4-FFF2-40B4-BE49-F238E27FC236}">
                <a16:creationId xmlns:a16="http://schemas.microsoft.com/office/drawing/2014/main" id="{AA0518FE-A83F-9E50-A464-66485B0703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488" y="333375"/>
            <a:ext cx="8963025" cy="6723063"/>
          </a:xfrm>
        </p:spPr>
      </p:pic>
    </p:spTree>
  </p:cSld>
  <p:clrMapOvr>
    <a:masterClrMapping/>
  </p:clrMapOvr>
  <p:transition spd="slow" advClick="0" advTm="5000">
    <p:wipe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Заголовок 1">
            <a:extLst>
              <a:ext uri="{FF2B5EF4-FFF2-40B4-BE49-F238E27FC236}">
                <a16:creationId xmlns:a16="http://schemas.microsoft.com/office/drawing/2014/main" id="{E0AEB541-2831-BB96-7E53-902742446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66563" name="Объект 4">
            <a:extLst>
              <a:ext uri="{FF2B5EF4-FFF2-40B4-BE49-F238E27FC236}">
                <a16:creationId xmlns:a16="http://schemas.microsoft.com/office/drawing/2014/main" id="{A0D3B7DB-CF81-2F53-7A9A-A69410F67A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74638"/>
            <a:ext cx="8058150" cy="6043612"/>
          </a:xfrm>
        </p:spPr>
      </p:pic>
    </p:spTree>
  </p:cSld>
  <p:clrMapOvr>
    <a:masterClrMapping/>
  </p:clrMapOvr>
  <p:transition spd="slow" advClick="0" advTm="5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39552" y="4797152"/>
            <a:ext cx="7772400" cy="914400"/>
          </a:xfrm>
        </p:spPr>
        <p:txBody>
          <a:bodyPr>
            <a:noAutofit/>
          </a:bodyPr>
          <a:lstStyle/>
          <a:p>
            <a:pPr algn="l"/>
            <a:r>
              <a:rPr lang="ru-RU" sz="1400" b="1" dirty="0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Херсонес. Еще в 5 веке до Р.Х. в окрестностях нынешнего Севастополя поселились греки. Они основали здесь город-порт Херсонес, с 6 века бывший центром христианства в этих краях, и ставший в 988 году колыбелью Православия для Русской земли. Здесь был крещен святой равноапостольный князь Владимир и его дружина. Отсюда Православие начало свой победоносный путь по всей Руси. В честь этого славного события в 1891 году был построен величественный Владимирский собор.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6859811" cy="3027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4259601"/>
            <a:ext cx="5990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Севастополь - Херсонес - Владимирский собор</a:t>
            </a:r>
            <a:endParaRPr lang="ru-RU" sz="2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107620"/>
      </p:ext>
    </p:extLst>
  </p:cSld>
  <p:clrMapOvr>
    <a:masterClrMapping/>
  </p:clrMapOvr>
  <p:transition spd="slow" advTm="5000">
    <p:wipe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>
            <a:extLst>
              <a:ext uri="{FF2B5EF4-FFF2-40B4-BE49-F238E27FC236}">
                <a16:creationId xmlns:a16="http://schemas.microsoft.com/office/drawing/2014/main" id="{21F8677C-1826-17C2-BECA-BEBA946B1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67587" name="Объект 4">
            <a:extLst>
              <a:ext uri="{FF2B5EF4-FFF2-40B4-BE49-F238E27FC236}">
                <a16:creationId xmlns:a16="http://schemas.microsoft.com/office/drawing/2014/main" id="{3BE3F42D-F7C8-E629-21DB-A8297CD315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538" y="296863"/>
            <a:ext cx="5081587" cy="6775450"/>
          </a:xfrm>
        </p:spPr>
      </p:pic>
    </p:spTree>
  </p:cSld>
  <p:clrMapOvr>
    <a:masterClrMapping/>
  </p:clrMapOvr>
  <p:transition spd="slow" advClick="0" advTm="5000">
    <p:wipe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1">
            <a:extLst>
              <a:ext uri="{FF2B5EF4-FFF2-40B4-BE49-F238E27FC236}">
                <a16:creationId xmlns:a16="http://schemas.microsoft.com/office/drawing/2014/main" id="{24620046-D2BC-F806-E568-FE8204C60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68611" name="Объект 4">
            <a:extLst>
              <a:ext uri="{FF2B5EF4-FFF2-40B4-BE49-F238E27FC236}">
                <a16:creationId xmlns:a16="http://schemas.microsoft.com/office/drawing/2014/main" id="{BC446B17-8048-0B0A-C2E3-C5CCFAE03D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0088" y="627063"/>
            <a:ext cx="7986712" cy="5989637"/>
          </a:xfrm>
        </p:spPr>
      </p:pic>
    </p:spTree>
  </p:cSld>
  <p:clrMapOvr>
    <a:masterClrMapping/>
  </p:clrMapOvr>
  <p:transition spd="slow" advClick="0" advTm="5000">
    <p:wipe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Заголовок 1">
            <a:extLst>
              <a:ext uri="{FF2B5EF4-FFF2-40B4-BE49-F238E27FC236}">
                <a16:creationId xmlns:a16="http://schemas.microsoft.com/office/drawing/2014/main" id="{79CDB1C3-0923-3130-9320-C3B8D1298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69635" name="Объект 4">
            <a:extLst>
              <a:ext uri="{FF2B5EF4-FFF2-40B4-BE49-F238E27FC236}">
                <a16:creationId xmlns:a16="http://schemas.microsoft.com/office/drawing/2014/main" id="{82E4D0A7-A85E-4D07-893A-640966DD2D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69875"/>
            <a:ext cx="8785225" cy="6588125"/>
          </a:xfrm>
        </p:spPr>
      </p:pic>
    </p:spTree>
  </p:cSld>
  <p:clrMapOvr>
    <a:masterClrMapping/>
  </p:clrMapOvr>
  <p:transition spd="slow" advClick="0" advTm="5000">
    <p:wipe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Заголовок 1">
            <a:extLst>
              <a:ext uri="{FF2B5EF4-FFF2-40B4-BE49-F238E27FC236}">
                <a16:creationId xmlns:a16="http://schemas.microsoft.com/office/drawing/2014/main" id="{433681D1-B616-EBDF-7D41-EAA53B92A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70659" name="Объект 4">
            <a:extLst>
              <a:ext uri="{FF2B5EF4-FFF2-40B4-BE49-F238E27FC236}">
                <a16:creationId xmlns:a16="http://schemas.microsoft.com/office/drawing/2014/main" id="{B223269B-DFB6-4E8C-D6A8-4B37AA8AE1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8388" y="846138"/>
            <a:ext cx="7589837" cy="5692775"/>
          </a:xfrm>
        </p:spPr>
      </p:pic>
    </p:spTree>
  </p:cSld>
  <p:clrMapOvr>
    <a:masterClrMapping/>
  </p:clrMapOvr>
  <p:transition spd="slow" advClick="0" advTm="5000">
    <p:wipe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Заголовок 1">
            <a:extLst>
              <a:ext uri="{FF2B5EF4-FFF2-40B4-BE49-F238E27FC236}">
                <a16:creationId xmlns:a16="http://schemas.microsoft.com/office/drawing/2014/main" id="{F7DE5D5A-18B2-5A32-D322-F1E9B648C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71683" name="Объект 4">
            <a:extLst>
              <a:ext uri="{FF2B5EF4-FFF2-40B4-BE49-F238E27FC236}">
                <a16:creationId xmlns:a16="http://schemas.microsoft.com/office/drawing/2014/main" id="{F28118D7-9931-2921-F9C1-6B3A7628F2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17488"/>
            <a:ext cx="8283575" cy="6211887"/>
          </a:xfrm>
        </p:spPr>
      </p:pic>
    </p:spTree>
  </p:cSld>
  <p:clrMapOvr>
    <a:masterClrMapping/>
  </p:clrMapOvr>
  <p:transition spd="slow" advClick="0" advTm="5000">
    <p:wipe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Заголовок 1">
            <a:extLst>
              <a:ext uri="{FF2B5EF4-FFF2-40B4-BE49-F238E27FC236}">
                <a16:creationId xmlns:a16="http://schemas.microsoft.com/office/drawing/2014/main" id="{0012AE60-F343-3DB3-A326-20EA8E75E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72707" name="Объект 4">
            <a:extLst>
              <a:ext uri="{FF2B5EF4-FFF2-40B4-BE49-F238E27FC236}">
                <a16:creationId xmlns:a16="http://schemas.microsoft.com/office/drawing/2014/main" id="{46FC780F-101C-1595-851A-6418855669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06388"/>
            <a:ext cx="8489950" cy="6369050"/>
          </a:xfrm>
        </p:spPr>
      </p:pic>
    </p:spTree>
  </p:cSld>
  <p:clrMapOvr>
    <a:masterClrMapping/>
  </p:clrMapOvr>
  <p:transition spd="slow" advClick="0" advTm="5000">
    <p:wipe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Заголовок 1">
            <a:extLst>
              <a:ext uri="{FF2B5EF4-FFF2-40B4-BE49-F238E27FC236}">
                <a16:creationId xmlns:a16="http://schemas.microsoft.com/office/drawing/2014/main" id="{5918C9B6-2318-FBA6-8DF4-BD3DE3C0B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73731" name="Объект 4">
            <a:extLst>
              <a:ext uri="{FF2B5EF4-FFF2-40B4-BE49-F238E27FC236}">
                <a16:creationId xmlns:a16="http://schemas.microsoft.com/office/drawing/2014/main" id="{C3687BAF-913E-E06B-F690-519B869232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74638"/>
            <a:ext cx="8229600" cy="6172200"/>
          </a:xfrm>
        </p:spPr>
      </p:pic>
    </p:spTree>
  </p:cSld>
  <p:clrMapOvr>
    <a:masterClrMapping/>
  </p:clrMapOvr>
  <p:transition spd="slow" advClick="0" advTm="5000">
    <p:wipe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Заголовок 1">
            <a:extLst>
              <a:ext uri="{FF2B5EF4-FFF2-40B4-BE49-F238E27FC236}">
                <a16:creationId xmlns:a16="http://schemas.microsoft.com/office/drawing/2014/main" id="{455CB3EA-5C6E-BC5D-B093-92AD059B1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74755" name="Объект 4">
            <a:extLst>
              <a:ext uri="{FF2B5EF4-FFF2-40B4-BE49-F238E27FC236}">
                <a16:creationId xmlns:a16="http://schemas.microsoft.com/office/drawing/2014/main" id="{991E6803-838B-C2EB-AB1A-460886288A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06363"/>
            <a:ext cx="8636000" cy="6477000"/>
          </a:xfrm>
        </p:spPr>
      </p:pic>
    </p:spTree>
  </p:cSld>
  <p:clrMapOvr>
    <a:masterClrMapping/>
  </p:clrMapOvr>
  <p:transition spd="slow" advClick="0" advTm="5000">
    <p:wipe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Заголовок 1">
            <a:extLst>
              <a:ext uri="{FF2B5EF4-FFF2-40B4-BE49-F238E27FC236}">
                <a16:creationId xmlns:a16="http://schemas.microsoft.com/office/drawing/2014/main" id="{6EE6A53D-610A-9869-A14A-13F62CBB0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75779" name="Объект 4">
            <a:extLst>
              <a:ext uri="{FF2B5EF4-FFF2-40B4-BE49-F238E27FC236}">
                <a16:creationId xmlns:a16="http://schemas.microsoft.com/office/drawing/2014/main" id="{345B00C1-90F5-A827-7CA4-3E553A67AD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09538"/>
            <a:ext cx="8850312" cy="6638925"/>
          </a:xfrm>
        </p:spPr>
      </p:pic>
    </p:spTree>
  </p:cSld>
  <p:clrMapOvr>
    <a:masterClrMapping/>
  </p:clrMapOvr>
  <p:transition spd="slow" advClick="0" advTm="5000">
    <p:wipe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Заголовок 1">
            <a:extLst>
              <a:ext uri="{FF2B5EF4-FFF2-40B4-BE49-F238E27FC236}">
                <a16:creationId xmlns:a16="http://schemas.microsoft.com/office/drawing/2014/main" id="{C694550E-B6EA-0DA0-6E33-D44E9E2C4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76803" name="Объект 4">
            <a:extLst>
              <a:ext uri="{FF2B5EF4-FFF2-40B4-BE49-F238E27FC236}">
                <a16:creationId xmlns:a16="http://schemas.microsoft.com/office/drawing/2014/main" id="{3ECBA349-E3C5-8573-CEFF-373715469A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563" y="136525"/>
            <a:ext cx="8778875" cy="6584950"/>
          </a:xfrm>
        </p:spPr>
      </p:pic>
    </p:spTree>
  </p:cSld>
  <p:clrMapOvr>
    <a:masterClrMapping/>
  </p:clrMapOvr>
  <p:transition spd="slow" advClick="0" advTm="5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413" y="1268760"/>
            <a:ext cx="3888432" cy="37105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620688"/>
            <a:ext cx="70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800000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>
                <a:solidFill>
                  <a:srgbClr val="800000"/>
                </a:solidFill>
                <a:latin typeface="Book Antiqua" panose="02040602050305030304" pitchFamily="18" charset="0"/>
              </a:rPr>
              <a:t>ОЛЬГА</a:t>
            </a:r>
            <a:r>
              <a:rPr lang="ru-RU" b="1" dirty="0">
                <a:solidFill>
                  <a:srgbClr val="800000"/>
                </a:solidFill>
                <a:latin typeface="Book Antiqua" panose="02040602050305030304" pitchFamily="18" charset="0"/>
              </a:rPr>
              <a:t> (княгиня Киевская)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5554106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Η Πριγκίπισσα Όλγα ασπάστηκε το</a:t>
            </a:r>
          </a:p>
          <a:p>
            <a:pPr algn="ctr"/>
            <a:r>
              <a:rPr lang="el-GR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Χριστιανισμό από το Βυζάντιο </a:t>
            </a:r>
            <a:endParaRPr lang="ru-RU" sz="20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113772"/>
            <a:ext cx="3384376" cy="412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188111"/>
      </p:ext>
    </p:extLst>
  </p:cSld>
  <p:clrMapOvr>
    <a:masterClrMapping/>
  </p:clrMapOvr>
  <p:transition spd="slow" advTm="5000">
    <p:wipe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548680"/>
            <a:ext cx="3456384" cy="25922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1101" y="548680"/>
            <a:ext cx="2342511" cy="25922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486" y="3284984"/>
            <a:ext cx="4355976" cy="29039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3308623"/>
            <a:ext cx="2161223" cy="288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40949"/>
      </p:ext>
    </p:extLst>
  </p:cSld>
  <p:clrMapOvr>
    <a:masterClrMapping/>
  </p:clrMapOvr>
  <p:transition spd="slow" advTm="5000">
    <p:wipe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20" y="548680"/>
            <a:ext cx="4463988" cy="29759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8528" y="3645024"/>
            <a:ext cx="3456384" cy="23042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980728"/>
            <a:ext cx="3024167" cy="453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63386"/>
      </p:ext>
    </p:extLst>
  </p:cSld>
  <p:clrMapOvr>
    <a:masterClrMapping/>
  </p:clrMapOvr>
  <p:transition spd="slow" advTm="5000">
    <p:wipe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D91CC2-BFFB-49B1-ABCE-597A8F8F9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0F489DB-19E2-43DD-8414-16F3D7B3E7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822960"/>
            <a:ext cx="5976664" cy="4482499"/>
          </a:xfrm>
        </p:spPr>
      </p:pic>
    </p:spTree>
    <p:extLst>
      <p:ext uri="{BB962C8B-B14F-4D97-AF65-F5344CB8AC3E}">
        <p14:creationId xmlns:p14="http://schemas.microsoft.com/office/powerpoint/2010/main" val="2042336869"/>
      </p:ext>
    </p:extLst>
  </p:cSld>
  <p:clrMapOvr>
    <a:masterClrMapping/>
  </p:clrMapOvr>
  <p:transition spd="slow" advTm="5000">
    <p:wipe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4ABBF-FF62-48AD-AE80-A64BF5280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8380000-D60D-4C49-99A9-1CB87B5D86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696482"/>
            <a:ext cx="4008771" cy="5338558"/>
          </a:xfrm>
        </p:spPr>
      </p:pic>
    </p:spTree>
    <p:extLst>
      <p:ext uri="{BB962C8B-B14F-4D97-AF65-F5344CB8AC3E}">
        <p14:creationId xmlns:p14="http://schemas.microsoft.com/office/powerpoint/2010/main" val="3870768160"/>
      </p:ext>
    </p:extLst>
  </p:cSld>
  <p:clrMapOvr>
    <a:masterClrMapping/>
  </p:clrMapOvr>
  <p:transition spd="slow" advTm="5000">
    <p:wipe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385653-8548-4E21-AA19-B66165219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760EA3D-B09D-4F4D-985D-F4A649C21B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861909"/>
            <a:ext cx="6912768" cy="5173131"/>
          </a:xfrm>
        </p:spPr>
      </p:pic>
    </p:spTree>
    <p:extLst>
      <p:ext uri="{BB962C8B-B14F-4D97-AF65-F5344CB8AC3E}">
        <p14:creationId xmlns:p14="http://schemas.microsoft.com/office/powerpoint/2010/main" val="623327015"/>
      </p:ext>
    </p:extLst>
  </p:cSld>
  <p:clrMapOvr>
    <a:masterClrMapping/>
  </p:clrMapOvr>
  <p:transition spd="slow" advTm="5000">
    <p:wipe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E637BD-A10C-40EB-B91A-6CE86B2D8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1834D1D-8F6C-4E10-9DF7-9C9AB8CF0A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20688"/>
            <a:ext cx="6768752" cy="5068493"/>
          </a:xfrm>
        </p:spPr>
      </p:pic>
    </p:spTree>
    <p:extLst>
      <p:ext uri="{BB962C8B-B14F-4D97-AF65-F5344CB8AC3E}">
        <p14:creationId xmlns:p14="http://schemas.microsoft.com/office/powerpoint/2010/main" val="2057542000"/>
      </p:ext>
    </p:extLst>
  </p:cSld>
  <p:clrMapOvr>
    <a:masterClrMapping/>
  </p:clrMapOvr>
  <p:transition spd="slow" advTm="5000">
    <p:wipe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468802-ABF9-4613-B9BC-A9E2624E5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EF38D21-57BA-412A-9B37-1E836251AB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99011"/>
            <a:ext cx="7200800" cy="5406581"/>
          </a:xfrm>
        </p:spPr>
      </p:pic>
    </p:spTree>
    <p:extLst>
      <p:ext uri="{BB962C8B-B14F-4D97-AF65-F5344CB8AC3E}">
        <p14:creationId xmlns:p14="http://schemas.microsoft.com/office/powerpoint/2010/main" val="10460851"/>
      </p:ext>
    </p:extLst>
  </p:cSld>
  <p:clrMapOvr>
    <a:masterClrMapping/>
  </p:clrMapOvr>
  <p:transition spd="slow" advTm="5000">
    <p:wipe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CC5E7-6843-4042-BE4F-3F8743084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DDD210-D31D-4A26-A868-CC0BDDA2E0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64" y="693041"/>
            <a:ext cx="7128792" cy="5364239"/>
          </a:xfrm>
        </p:spPr>
      </p:pic>
    </p:spTree>
    <p:extLst>
      <p:ext uri="{BB962C8B-B14F-4D97-AF65-F5344CB8AC3E}">
        <p14:creationId xmlns:p14="http://schemas.microsoft.com/office/powerpoint/2010/main" val="3627164744"/>
      </p:ext>
    </p:extLst>
  </p:cSld>
  <p:clrMapOvr>
    <a:masterClrMapping/>
  </p:clrMapOvr>
  <p:transition spd="slow" advTm="5000">
    <p:wipe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E6FE33-0A71-4E60-AB7A-4106E82A9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FCA6B36-664C-4B12-A932-CE593DD0A6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82715"/>
            <a:ext cx="7269766" cy="5452325"/>
          </a:xfrm>
        </p:spPr>
      </p:pic>
    </p:spTree>
    <p:extLst>
      <p:ext uri="{BB962C8B-B14F-4D97-AF65-F5344CB8AC3E}">
        <p14:creationId xmlns:p14="http://schemas.microsoft.com/office/powerpoint/2010/main" val="416733358"/>
      </p:ext>
    </p:extLst>
  </p:cSld>
  <p:clrMapOvr>
    <a:masterClrMapping/>
  </p:clrMapOvr>
  <p:transition spd="slow" advTm="5000">
    <p:wipe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D0DBC-775F-4BBE-BF24-00FF356AF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CD0AC06-710B-4B57-8897-ED11E6B41B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548680"/>
            <a:ext cx="4155529" cy="5536057"/>
          </a:xfrm>
        </p:spPr>
      </p:pic>
    </p:spTree>
    <p:extLst>
      <p:ext uri="{BB962C8B-B14F-4D97-AF65-F5344CB8AC3E}">
        <p14:creationId xmlns:p14="http://schemas.microsoft.com/office/powerpoint/2010/main" val="2434846217"/>
      </p:ext>
    </p:extLst>
  </p:cSld>
  <p:clrMapOvr>
    <a:masterClrMapping/>
  </p:clrMapOvr>
  <p:transition spd="slow" advTm="5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4184" y="764704"/>
            <a:ext cx="2081360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407" y="2924944"/>
            <a:ext cx="1809892" cy="2545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1760" y="14127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475656" y="764704"/>
            <a:ext cx="3556000" cy="19177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800" b="1" cap="all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ПАМЯТНИК СВЯТЫМ РАВНОАПОСТОЛЬНЫМ КИРИЛЛУ И МЕФОДИЮ В СЕВАСТОПОЛЕ-</a:t>
            </a:r>
            <a:r>
              <a:rPr lang="el-GR" sz="1800" b="1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μνημειο κυριλλου και μεθοδιου στη χερσονησο </a:t>
            </a:r>
            <a:r>
              <a:rPr lang="el-GR" sz="1800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σ</a:t>
            </a:r>
            <a:r>
              <a:rPr lang="el-GR" sz="1800" b="1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εβαστουπολη</a:t>
            </a:r>
            <a:r>
              <a:rPr lang="el-GR" sz="1800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Σ</a:t>
            </a:r>
            <a:r>
              <a:rPr lang="el-GR" sz="1800" b="1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endParaRPr lang="ru-RU" sz="1800" b="1" cap="all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8" name="Текст 3"/>
          <p:cNvSpPr txBox="1">
            <a:spLocks/>
          </p:cNvSpPr>
          <p:nvPr/>
        </p:nvSpPr>
        <p:spPr>
          <a:xfrm>
            <a:off x="2491299" y="3349347"/>
            <a:ext cx="3605212" cy="2520280"/>
          </a:xfrm>
          <a:prstGeom prst="rect">
            <a:avLst/>
          </a:prstGeom>
        </p:spPr>
        <p:txBody>
          <a:bodyPr rtlCol="0">
            <a:noAutofit/>
          </a:bodyPr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 3" charset="2"/>
              <a:buNone/>
              <a:defRPr/>
            </a:pPr>
            <a:r>
              <a:rPr lang="ru-RU" sz="1800" dirty="0">
                <a:solidFill>
                  <a:srgbClr val="800000"/>
                </a:solidFill>
                <a:latin typeface="Book Antiqua" panose="02040602050305030304" pitchFamily="18" charset="0"/>
              </a:rPr>
              <a:t>Памятник святым равноапостольным Кириллу и Мефодию—создателям первой славянской азбуки, великим просветителям.</a:t>
            </a:r>
          </a:p>
          <a:p>
            <a:pPr>
              <a:buFont typeface="Wingdings 3" charset="2"/>
              <a:buNone/>
              <a:defRPr/>
            </a:pPr>
            <a:r>
              <a:rPr lang="ru-RU" sz="1800" dirty="0">
                <a:solidFill>
                  <a:srgbClr val="800000"/>
                </a:solidFill>
                <a:latin typeface="Book Antiqua" panose="02040602050305030304" pitchFamily="18" charset="0"/>
              </a:rPr>
              <a:t>Автор памятника—харьковский скульптор Александр Демченко. Севастополь</a:t>
            </a:r>
          </a:p>
        </p:txBody>
      </p:sp>
    </p:spTree>
    <p:extLst>
      <p:ext uri="{BB962C8B-B14F-4D97-AF65-F5344CB8AC3E}">
        <p14:creationId xmlns:p14="http://schemas.microsoft.com/office/powerpoint/2010/main" val="2761102886"/>
      </p:ext>
    </p:extLst>
  </p:cSld>
  <p:clrMapOvr>
    <a:masterClrMapping/>
  </p:clrMapOvr>
  <p:transition spd="slow" advTm="5000">
    <p:wipe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B0EF18-D34E-43C0-BA66-2E894DAF5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CBE856F-0AB2-4927-84B2-1394ACFDA4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70084"/>
            <a:ext cx="7272808" cy="5464956"/>
          </a:xfrm>
        </p:spPr>
      </p:pic>
    </p:spTree>
    <p:extLst>
      <p:ext uri="{BB962C8B-B14F-4D97-AF65-F5344CB8AC3E}">
        <p14:creationId xmlns:p14="http://schemas.microsoft.com/office/powerpoint/2010/main" val="4257323710"/>
      </p:ext>
    </p:extLst>
  </p:cSld>
  <p:clrMapOvr>
    <a:masterClrMapping/>
  </p:clrMapOvr>
  <p:transition spd="slow" advTm="5000">
    <p:wipe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7880D8-74B0-4B95-9539-62265673F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8393E37-72A2-4856-870F-3D03CE43BF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41385"/>
            <a:ext cx="6912768" cy="5193655"/>
          </a:xfrm>
        </p:spPr>
      </p:pic>
    </p:spTree>
    <p:extLst>
      <p:ext uri="{BB962C8B-B14F-4D97-AF65-F5344CB8AC3E}">
        <p14:creationId xmlns:p14="http://schemas.microsoft.com/office/powerpoint/2010/main" val="2500398486"/>
      </p:ext>
    </p:extLst>
  </p:cSld>
  <p:clrMapOvr>
    <a:masterClrMapping/>
  </p:clrMapOvr>
  <p:transition spd="slow" advTm="5000">
    <p:wipe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53FEF4-D460-4432-853A-169B68741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D00A612-08BE-45A8-B194-B2B79FB7FA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87916"/>
            <a:ext cx="7237432" cy="5445988"/>
          </a:xfrm>
        </p:spPr>
      </p:pic>
    </p:spTree>
    <p:extLst>
      <p:ext uri="{BB962C8B-B14F-4D97-AF65-F5344CB8AC3E}">
        <p14:creationId xmlns:p14="http://schemas.microsoft.com/office/powerpoint/2010/main" val="2571730700"/>
      </p:ext>
    </p:extLst>
  </p:cSld>
  <p:clrMapOvr>
    <a:masterClrMapping/>
  </p:clrMapOvr>
  <p:transition spd="slow" advTm="5000">
    <p:wipe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69149A-D996-44D2-9987-121535E8F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2EBC0A7-1C82-4EE5-A3A0-15CAF745D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24" y="538271"/>
            <a:ext cx="7740352" cy="5781458"/>
          </a:xfrm>
        </p:spPr>
      </p:pic>
    </p:spTree>
    <p:extLst>
      <p:ext uri="{BB962C8B-B14F-4D97-AF65-F5344CB8AC3E}">
        <p14:creationId xmlns:p14="http://schemas.microsoft.com/office/powerpoint/2010/main" val="1097135613"/>
      </p:ext>
    </p:extLst>
  </p:cSld>
  <p:clrMapOvr>
    <a:masterClrMapping/>
  </p:clrMapOvr>
  <p:transition spd="slow" advTm="5000">
    <p:wipe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5E41BE-3259-4027-A5DA-F8A6BE289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E06C491-9044-4EA5-B553-04BD7DEE3B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18" y="793120"/>
            <a:ext cx="6929364" cy="5191151"/>
          </a:xfrm>
        </p:spPr>
      </p:pic>
    </p:spTree>
    <p:extLst>
      <p:ext uri="{BB962C8B-B14F-4D97-AF65-F5344CB8AC3E}">
        <p14:creationId xmlns:p14="http://schemas.microsoft.com/office/powerpoint/2010/main" val="1768068255"/>
      </p:ext>
    </p:extLst>
  </p:cSld>
  <p:clrMapOvr>
    <a:masterClrMapping/>
  </p:clrMapOvr>
  <p:transition spd="slow" advTm="5000">
    <p:wipe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CE78D8-DE9E-4D6C-899B-F3F08AD4B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710043B-6D88-4927-927C-78F0748612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80" y="509229"/>
            <a:ext cx="7812360" cy="5839542"/>
          </a:xfrm>
        </p:spPr>
      </p:pic>
    </p:spTree>
    <p:extLst>
      <p:ext uri="{BB962C8B-B14F-4D97-AF65-F5344CB8AC3E}">
        <p14:creationId xmlns:p14="http://schemas.microsoft.com/office/powerpoint/2010/main" val="3373589109"/>
      </p:ext>
    </p:extLst>
  </p:cSld>
  <p:clrMapOvr>
    <a:masterClrMapping/>
  </p:clrMapOvr>
  <p:transition spd="slow" advTm="5000">
    <p:wipe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A61F34-3612-4B8A-B5EB-3D3E7C91A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FF324A5-2051-47FC-BE50-C1927B2284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72988"/>
            <a:ext cx="6480720" cy="5712023"/>
          </a:xfrm>
        </p:spPr>
      </p:pic>
    </p:spTree>
    <p:extLst>
      <p:ext uri="{BB962C8B-B14F-4D97-AF65-F5344CB8AC3E}">
        <p14:creationId xmlns:p14="http://schemas.microsoft.com/office/powerpoint/2010/main" val="2220872621"/>
      </p:ext>
    </p:extLst>
  </p:cSld>
  <p:clrMapOvr>
    <a:masterClrMapping/>
  </p:clrMapOvr>
  <p:transition spd="slow" advTm="5000">
    <p:wipe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A94D85-6013-4E15-B021-BC1C97048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0FDD87B-8219-42DB-802B-F47BE71B42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6" y="423592"/>
            <a:ext cx="8124344" cy="6050325"/>
          </a:xfrm>
        </p:spPr>
      </p:pic>
    </p:spTree>
    <p:extLst>
      <p:ext uri="{BB962C8B-B14F-4D97-AF65-F5344CB8AC3E}">
        <p14:creationId xmlns:p14="http://schemas.microsoft.com/office/powerpoint/2010/main" val="3937563416"/>
      </p:ext>
    </p:extLst>
  </p:cSld>
  <p:clrMapOvr>
    <a:masterClrMapping/>
  </p:clrMapOvr>
  <p:transition spd="slow" advTm="5000">
    <p:wipe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741A14-83C9-463D-B40E-3CC034AD7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1CB8414-63DF-4696-B4D9-DF68EE222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97" y="547931"/>
            <a:ext cx="7703725" cy="5762137"/>
          </a:xfrm>
        </p:spPr>
      </p:pic>
    </p:spTree>
    <p:extLst>
      <p:ext uri="{BB962C8B-B14F-4D97-AF65-F5344CB8AC3E}">
        <p14:creationId xmlns:p14="http://schemas.microsoft.com/office/powerpoint/2010/main" val="1682267911"/>
      </p:ext>
    </p:extLst>
  </p:cSld>
  <p:clrMapOvr>
    <a:masterClrMapping/>
  </p:clrMapOvr>
  <p:transition spd="slow" advTm="5000">
    <p:wipe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58C8432-FEF3-495F-9FF7-B6315E01AC57}"/>
              </a:ext>
            </a:extLst>
          </p:cNvPr>
          <p:cNvSpPr/>
          <p:nvPr/>
        </p:nvSpPr>
        <p:spPr>
          <a:xfrm>
            <a:off x="556855" y="4869160"/>
            <a:ext cx="80773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многие из ныне присутствующих</a:t>
            </a:r>
            <a:r>
              <a:rPr lang="el-GR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l-G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και πολλοί από τους παρευρισκομένους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966255"/>
            <a:ext cx="3334180" cy="33341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4150" y="988991"/>
            <a:ext cx="4450097" cy="333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6955"/>
      </p:ext>
    </p:extLst>
  </p:cSld>
  <p:clrMapOvr>
    <a:masterClrMapping/>
  </p:clrMapOvr>
  <p:transition spd="slow" advTm="5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2.patriarchia.ru/549/845/1234/1IMG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484783"/>
            <a:ext cx="2601466" cy="4033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7" y="2230981"/>
            <a:ext cx="4765973" cy="25408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3784" y="764704"/>
            <a:ext cx="57214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Фотий</a:t>
            </a:r>
            <a:r>
              <a:rPr lang="ru-RU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(митрополит Киевский)</a:t>
            </a:r>
          </a:p>
          <a:p>
            <a:pPr algn="ctr"/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11743" y="5661248"/>
            <a:ext cx="43508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Φώτιος Μονεμβασιώτης </a:t>
            </a:r>
            <a:endParaRPr lang="ru-RU" sz="28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711472"/>
      </p:ext>
    </p:extLst>
  </p:cSld>
  <p:clrMapOvr>
    <a:masterClrMapping/>
  </p:clrMapOvr>
  <p:transition spd="slow" advTm="5000">
    <p:wipe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19CCFB-DBCA-4FD4-9A2E-DDCF1A4DE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03D5745-3B3B-48BB-9AA3-A83B8D400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39" y="609071"/>
            <a:ext cx="8584641" cy="5419055"/>
          </a:xfrm>
        </p:spPr>
      </p:pic>
    </p:spTree>
    <p:extLst>
      <p:ext uri="{BB962C8B-B14F-4D97-AF65-F5344CB8AC3E}">
        <p14:creationId xmlns:p14="http://schemas.microsoft.com/office/powerpoint/2010/main" val="2598505829"/>
      </p:ext>
    </p:extLst>
  </p:cSld>
  <p:clrMapOvr>
    <a:masterClrMapping/>
  </p:clrMapOvr>
  <p:transition spd="slow" advTm="5000">
    <p:wipe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191CBF-E2CA-426F-94B9-9A2531C06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6B6C24C-71A2-4675-9120-A30E473804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76" y="548680"/>
            <a:ext cx="8905624" cy="6658346"/>
          </a:xfrm>
        </p:spPr>
      </p:pic>
    </p:spTree>
    <p:extLst>
      <p:ext uri="{BB962C8B-B14F-4D97-AF65-F5344CB8AC3E}">
        <p14:creationId xmlns:p14="http://schemas.microsoft.com/office/powerpoint/2010/main" val="20426561"/>
      </p:ext>
    </p:extLst>
  </p:cSld>
  <p:clrMapOvr>
    <a:masterClrMapping/>
  </p:clrMapOvr>
  <p:transition spd="slow" advTm="5000">
    <p:wipe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2FAC81-8EAB-44C6-A52D-D41354BDA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16F9565-30FD-4B5A-910D-880A684A91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12" y="620688"/>
            <a:ext cx="8428227" cy="5616624"/>
          </a:xfrm>
        </p:spPr>
      </p:pic>
    </p:spTree>
    <p:extLst>
      <p:ext uri="{BB962C8B-B14F-4D97-AF65-F5344CB8AC3E}">
        <p14:creationId xmlns:p14="http://schemas.microsoft.com/office/powerpoint/2010/main" val="836440988"/>
      </p:ext>
    </p:extLst>
  </p:cSld>
  <p:clrMapOvr>
    <a:masterClrMapping/>
  </p:clrMapOvr>
  <p:transition spd="slow" advTm="5000">
    <p:wipe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810115-08B1-42A0-B790-ECBF2E2AD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A1A8EED-90CE-46DD-BF35-F6E5E310EC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85" y="476672"/>
            <a:ext cx="8133715" cy="6100287"/>
          </a:xfrm>
        </p:spPr>
      </p:pic>
    </p:spTree>
    <p:extLst>
      <p:ext uri="{BB962C8B-B14F-4D97-AF65-F5344CB8AC3E}">
        <p14:creationId xmlns:p14="http://schemas.microsoft.com/office/powerpoint/2010/main" val="118646083"/>
      </p:ext>
    </p:extLst>
  </p:cSld>
  <p:clrMapOvr>
    <a:masterClrMapping/>
  </p:clrMapOvr>
  <p:transition spd="slow" advTm="5000">
    <p:wipe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58C8432-FEF3-495F-9FF7-B6315E01AC57}"/>
              </a:ext>
            </a:extLst>
          </p:cNvPr>
          <p:cNvSpPr/>
          <p:nvPr/>
        </p:nvSpPr>
        <p:spPr>
          <a:xfrm>
            <a:off x="556855" y="4869160"/>
            <a:ext cx="80773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многие из ныне присутствующих</a:t>
            </a:r>
            <a:r>
              <a:rPr lang="el-GR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l-G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και πολλοί από τους παρευρισκομένους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966255"/>
            <a:ext cx="3334180" cy="33341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9494" y="955523"/>
            <a:ext cx="4450097" cy="333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110327"/>
      </p:ext>
    </p:extLst>
  </p:cSld>
  <p:clrMapOvr>
    <a:masterClrMapping/>
  </p:clrMapOvr>
  <p:transition spd="slow" advTm="5000">
    <p:wipe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404664"/>
            <a:ext cx="55626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23261"/>
      </p:ext>
    </p:extLst>
  </p:cSld>
  <p:clrMapOvr>
    <a:masterClrMapping/>
  </p:clrMapOvr>
  <p:transition spd="slow" advTm="5000">
    <p:wipe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E87691-67E1-4525-80AA-A1F08A392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907ABB-BE91-471C-8BEB-E5B515E11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1B4994B1-7CA1-4B3C-9724-3D15C357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00808"/>
            <a:ext cx="6348578" cy="249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4265356"/>
      </p:ext>
    </p:extLst>
  </p:cSld>
  <p:clrMapOvr>
    <a:masterClrMapping/>
  </p:clrMapOvr>
  <p:transition spd="slow" advTm="5000">
    <p:wipe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\\192.168.0.106\Data\ДОКУМЕНТЫ1\2016\PROJECTS 2016\Библиотека 119,24-26.05.2016\10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8290" y="2782524"/>
            <a:ext cx="1174928" cy="94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\\192.168.0.106\Data\ДОКУМЕНТЫ1\2016\ЛОГО 2016\ГКЦ новый\LOGO_OK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4725144"/>
            <a:ext cx="2842766" cy="106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65463" y="5146522"/>
            <a:ext cx="4453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Греческий Культурный Центр, Москва</a:t>
            </a:r>
          </a:p>
          <a:p>
            <a:r>
              <a:rPr lang="en-US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www.hecucenter.ru</a:t>
            </a:r>
            <a:endParaRPr lang="ru-RU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5" name="Picture 2" descr="\\192.168.0.106\Data\ДОКУМЕНТЫ1\2016\PROJECTS 2016\Библиотека 119,24-26.05.2016\10.png">
            <a:extLst>
              <a:ext uri="{FF2B5EF4-FFF2-40B4-BE49-F238E27FC236}">
                <a16:creationId xmlns:a16="http://schemas.microsoft.com/office/drawing/2014/main" id="{835E7629-CCDF-4899-BF20-13977C56F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4924" y="2769340"/>
            <a:ext cx="1191306" cy="95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\\192.168.0.106\Data\ДОКУМЕНТЫ1\2016\PROJECTS 2016\Библиотека 119,24-26.05.2016\10.png">
            <a:extLst>
              <a:ext uri="{FF2B5EF4-FFF2-40B4-BE49-F238E27FC236}">
                <a16:creationId xmlns:a16="http://schemas.microsoft.com/office/drawing/2014/main" id="{BA9F9180-5515-4A32-BFC5-3E6A09B2D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5764" y="2770962"/>
            <a:ext cx="1203651" cy="96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\\192.168.0.106\Data\ДОКУМЕНТЫ1\2016\PROJECTS 2016\Библиотека 119,24-26.05.2016\10.png">
            <a:extLst>
              <a:ext uri="{FF2B5EF4-FFF2-40B4-BE49-F238E27FC236}">
                <a16:creationId xmlns:a16="http://schemas.microsoft.com/office/drawing/2014/main" id="{AC5CDC62-8362-4601-8E3E-4A61A8231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7683" y="2792463"/>
            <a:ext cx="1174928" cy="94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\\192.168.0.106\Data\ДОКУМЕНТЫ1\2016\PROJECTS 2016\Библиотека 119,24-26.05.2016\10.png">
            <a:extLst>
              <a:ext uri="{FF2B5EF4-FFF2-40B4-BE49-F238E27FC236}">
                <a16:creationId xmlns:a16="http://schemas.microsoft.com/office/drawing/2014/main" id="{25598494-8C34-483F-84F2-45B8C4F2F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049" y="2792463"/>
            <a:ext cx="1174928" cy="94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\\192.168.0.106\Data\ДОКУМЕНТЫ1\2016\PROJECTS 2016\Библиотека 119,24-26.05.2016\10.png">
            <a:extLst>
              <a:ext uri="{FF2B5EF4-FFF2-40B4-BE49-F238E27FC236}">
                <a16:creationId xmlns:a16="http://schemas.microsoft.com/office/drawing/2014/main" id="{438B5269-3CB1-423D-A695-D2C829F3C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2914" y="2764370"/>
            <a:ext cx="1203651" cy="96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652225"/>
      </p:ext>
    </p:extLst>
  </p:cSld>
  <p:clrMapOvr>
    <a:masterClrMapping/>
  </p:clrMapOvr>
  <p:transition spd="slow" advTm="5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Book Antiqua" panose="02040602050305030304" pitchFamily="18" charset="0"/>
              </a:rPr>
              <a:t>Пантократор Феофана Грека (Новгород)</a:t>
            </a:r>
            <a:r>
              <a:rPr lang="ru-RU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Book Antiqua" panose="02040602050305030304" pitchFamily="18" charset="0"/>
              </a:rPr>
              <a:t>/ </a:t>
            </a:r>
            <a:r>
              <a:rPr lang="el-GR" dirty="0">
                <a:solidFill>
                  <a:srgbClr val="002060"/>
                </a:solidFill>
                <a:latin typeface="Book Antiqua" panose="02040602050305030304" pitchFamily="18" charset="0"/>
              </a:rPr>
              <a:t>Παντοκράτωρ του αγιογράφου Θεοφάνους του Γραικού</a:t>
            </a:r>
            <a:endParaRPr lang="ru-RU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980728"/>
            <a:ext cx="3590131" cy="3590131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861105"/>
      </p:ext>
    </p:extLst>
  </p:cSld>
  <p:clrMapOvr>
    <a:masterClrMapping/>
  </p:clrMapOvr>
  <p:transition spd="slow" advTm="500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653136"/>
            <a:ext cx="8291264" cy="1384014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800000"/>
                </a:solidFill>
                <a:effectLst/>
                <a:latin typeface="Book Antiqua" panose="02040602050305030304" pitchFamily="18" charset="0"/>
              </a:rPr>
              <a:t>Феофа́н Грек — великий византийский иконописец, миниатюрист и мастер монументальных фресковых росписей.</a:t>
            </a:r>
            <a:endParaRPr lang="ru-RU" sz="2800" dirty="0">
              <a:solidFill>
                <a:srgbClr val="8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620688"/>
            <a:ext cx="2781300" cy="4000500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620688"/>
            <a:ext cx="223224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800000"/>
                </a:solidFill>
                <a:latin typeface="Book Antiqua" panose="02040602050305030304" pitchFamily="18" charset="0"/>
              </a:rPr>
              <a:t>Работал на Руси во второй половине XIV - начале XV веков. </a:t>
            </a:r>
            <a:r>
              <a:rPr lang="el-GR" b="1" dirty="0">
                <a:solidFill>
                  <a:srgbClr val="800000"/>
                </a:solidFill>
                <a:latin typeface="Book Antiqua" panose="02040602050305030304" pitchFamily="18" charset="0"/>
              </a:rPr>
              <a:t>- </a:t>
            </a:r>
            <a:r>
              <a:rPr lang="el-GR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Θεοφάνης ο Γραικός</a:t>
            </a:r>
            <a:endParaRPr lang="ru-RU" sz="28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003345"/>
      </p:ext>
    </p:extLst>
  </p:cSld>
  <p:clrMapOvr>
    <a:masterClrMapping/>
  </p:clrMapOvr>
  <p:transition spd="slow" advTm="500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764704"/>
            <a:ext cx="7416824" cy="11079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2400" b="1" cap="all" dirty="0">
                <a:solidFill>
                  <a:srgbClr val="8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Book Antiqua" panose="02040602050305030304" pitchFamily="18" charset="0"/>
              </a:rPr>
              <a:t>АРСЕНИЙ ЭЛАССОНСКИЙ</a:t>
            </a:r>
            <a:r>
              <a:rPr lang="en-US" sz="2400" b="1" cap="all" dirty="0">
                <a:solidFill>
                  <a:srgbClr val="8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Book Antiqua" panose="02040602050305030304" pitchFamily="18" charset="0"/>
              </a:rPr>
              <a:t>-</a:t>
            </a:r>
            <a:r>
              <a:rPr lang="ru-RU" sz="2400" b="1" dirty="0">
                <a:solidFill>
                  <a:srgbClr val="8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Book Antiqua" panose="02040602050305030304" pitchFamily="18" charset="0"/>
              </a:rPr>
              <a:t>архиепископ Суздальский и Тарусский</a:t>
            </a:r>
            <a:endParaRPr lang="ru-RU" sz="2400" b="1" cap="all" dirty="0">
              <a:solidFill>
                <a:srgbClr val="80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Book Antiqua" panose="02040602050305030304" pitchFamily="18" charset="0"/>
            </a:endParaRP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1967491"/>
            <a:ext cx="3312368" cy="440071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128726"/>
      </p:ext>
    </p:extLst>
  </p:cSld>
  <p:clrMapOvr>
    <a:masterClrMapping/>
  </p:clrMapOvr>
  <p:transition spd="slow" advTm="500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764704"/>
            <a:ext cx="7848872" cy="1015663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Αρχιεπίσκοπος Αρσένιος Ελασσόνος, επίτροπος του Ναού των Αρχαγγέλων Μιχαήλ και Γαβριήλ στα χρόνια του Ιβάν του Τρομερού</a:t>
            </a:r>
            <a:endParaRPr lang="ru-RU" sz="20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0" y="2132856"/>
            <a:ext cx="2667000" cy="356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857358"/>
      </p:ext>
    </p:extLst>
  </p:cSld>
  <p:clrMapOvr>
    <a:masterClrMapping/>
  </p:clrMapOvr>
  <p:transition spd="slow" advTm="5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ru-RU" i="1" dirty="0">
                <a:solidFill>
                  <a:srgbClr val="800000"/>
                </a:solidFill>
                <a:latin typeface="Book Antiqua" panose="02040602050305030304" pitchFamily="18" charset="0"/>
              </a:rPr>
              <a:t>     Россия – Греция:</a:t>
            </a:r>
            <a:br>
              <a:rPr lang="ru-RU" i="1" dirty="0">
                <a:solidFill>
                  <a:srgbClr val="800000"/>
                </a:solidFill>
                <a:latin typeface="Book Antiqua" panose="02040602050305030304" pitchFamily="18" charset="0"/>
              </a:rPr>
            </a:br>
            <a:r>
              <a:rPr lang="ru-RU" i="1" dirty="0">
                <a:solidFill>
                  <a:srgbClr val="800000"/>
                </a:solidFill>
                <a:latin typeface="Book Antiqua" panose="02040602050305030304" pitchFamily="18" charset="0"/>
              </a:rPr>
              <a:t>                    общие страницы истории</a:t>
            </a:r>
          </a:p>
        </p:txBody>
      </p:sp>
      <p:pic>
        <p:nvPicPr>
          <p:cNvPr id="5122" name="Picture 2" descr="\\192.168.0.106\Data\ДОКУМЕНТЫ1\2016\PROJECTS 2016\Лекция Теодоры,24.04.2016\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1916832"/>
            <a:ext cx="4134371" cy="232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4581128"/>
            <a:ext cx="7416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Ελλάδα – Ρωσία</a:t>
            </a:r>
            <a:r>
              <a:rPr lang="en-US" sz="32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:</a:t>
            </a:r>
            <a:r>
              <a:rPr lang="ru-RU" sz="32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</a:p>
          <a:p>
            <a:r>
              <a:rPr lang="ru-RU" sz="32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                   </a:t>
            </a:r>
            <a:r>
              <a:rPr lang="el-GR" sz="32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κοινές σελίδες ιστορίας</a:t>
            </a:r>
            <a:endParaRPr lang="ru-RU" sz="32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882615"/>
      </p:ext>
    </p:extLst>
  </p:cSld>
  <p:clrMapOvr>
    <a:masterClrMapping/>
  </p:clrMapOvr>
  <p:transition spd="slow" advTm="5000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107244"/>
            <a:ext cx="2232248" cy="3705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86907" y="3239441"/>
            <a:ext cx="45784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Ζωή Σοφία Παλαιολογίνα</a:t>
            </a:r>
            <a:endParaRPr lang="ru-RU" sz="28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75857" y="1772816"/>
            <a:ext cx="53814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800000"/>
                </a:solidFill>
                <a:latin typeface="Book Antiqua" panose="02040602050305030304" pitchFamily="18" charset="0"/>
              </a:rPr>
              <a:t>София-Зои Палеолог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06354" y="2439454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800000"/>
                </a:solidFill>
                <a:latin typeface="Book Antiqua" panose="02040602050305030304" pitchFamily="18" charset="0"/>
              </a:rPr>
              <a:t>1455— 7/04/1503</a:t>
            </a:r>
          </a:p>
        </p:txBody>
      </p:sp>
    </p:spTree>
    <p:extLst>
      <p:ext uri="{BB962C8B-B14F-4D97-AF65-F5344CB8AC3E}">
        <p14:creationId xmlns:p14="http://schemas.microsoft.com/office/powerpoint/2010/main" val="2764774339"/>
      </p:ext>
    </p:extLst>
  </p:cSld>
  <p:clrMapOvr>
    <a:masterClrMapping/>
  </p:clrMapOvr>
  <p:transition spd="slow" advTm="5000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9" y="2937321"/>
            <a:ext cx="2088232" cy="2783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2492896"/>
            <a:ext cx="1321112" cy="336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7" y="2937321"/>
            <a:ext cx="2464722" cy="2783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547664" y="692696"/>
            <a:ext cx="7200800" cy="167481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Μάξιμος ο Γραικός –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Максим Грек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; в миру — 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Михаи́л Триво́лис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, русский религиозный публицист, писатель и переводчик. Этнический грек. Канонизирован Русской церковью в лике преподобных 21 января (3 февраля),</a:t>
            </a:r>
            <a:b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обретение мощей 21 июня (4 июля), мощи в Успенском Соборе Троице-Сергиевой Лавры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860685"/>
      </p:ext>
    </p:extLst>
  </p:cSld>
  <p:clrMapOvr>
    <a:masterClrMapping/>
  </p:clrMapOvr>
  <p:transition spd="slow" advTm="5000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5575" y="2852936"/>
            <a:ext cx="3689467" cy="2907593"/>
          </a:xfrm>
          <a:prstGeom prst="rect">
            <a:avLst/>
          </a:prstGeom>
        </p:spPr>
      </p:pic>
      <p:pic>
        <p:nvPicPr>
          <p:cNvPr id="5" name="Объект 7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88024" y="2852936"/>
            <a:ext cx="3597473" cy="2871097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187624" y="908720"/>
            <a:ext cx="6624736" cy="1728192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Иоанникий Лихуд </a:t>
            </a: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(</a:t>
            </a:r>
            <a:r>
              <a:rPr lang="el-GR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Ιωαννίκιος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Λειχούδης, 1633 — 1717) </a:t>
            </a:r>
            <a:r>
              <a:rPr lang="ru-RU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и Софроний Лихуд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(</a:t>
            </a:r>
            <a:r>
              <a:rPr lang="el-G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Σωφρόνιος Λειχούδης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,</a:t>
            </a:r>
            <a:r>
              <a:rPr lang="el-G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1652 — 1730)</a:t>
            </a:r>
          </a:p>
        </p:txBody>
      </p:sp>
    </p:spTree>
    <p:extLst>
      <p:ext uri="{BB962C8B-B14F-4D97-AF65-F5344CB8AC3E}">
        <p14:creationId xmlns:p14="http://schemas.microsoft.com/office/powerpoint/2010/main" val="5034481"/>
      </p:ext>
    </p:extLst>
  </p:cSld>
  <p:clrMapOvr>
    <a:masterClrMapping/>
  </p:clrMapOvr>
  <p:transition spd="slow" advTm="5000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67744" y="1062844"/>
            <a:ext cx="5924501" cy="2561376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691680" y="4221088"/>
            <a:ext cx="6584555" cy="1080120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Братья Лихуды</a:t>
            </a:r>
            <a:r>
              <a:rPr lang="el-GR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-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основатели Славяно-греко-латинской Академии,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Богоявленсий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пер.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l-GR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/ Μνημείο αδελφών Λειχούδη, ιδρυτών Σλαβογραικολατινικής Ακαδημίας επί της οδού </a:t>
            </a:r>
            <a:r>
              <a:rPr lang="en-US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Bogoyavlenskyi</a:t>
            </a:r>
            <a:r>
              <a:rPr lang="en-US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pereulok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421369"/>
      </p:ext>
    </p:extLst>
  </p:cSld>
  <p:clrMapOvr>
    <a:masterClrMapping/>
  </p:clrMapOvr>
  <p:transition spd="slow" advTm="5000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7992888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800000"/>
                </a:solidFill>
                <a:latin typeface="Book Antiqua" panose="02040602050305030304" pitchFamily="18" charset="0"/>
              </a:rPr>
              <a:t>Создание в 1687 греческими братьями </a:t>
            </a:r>
            <a:r>
              <a:rPr lang="ru-RU" sz="2200" b="1" dirty="0" err="1">
                <a:solidFill>
                  <a:srgbClr val="800000"/>
                </a:solidFill>
                <a:latin typeface="Book Antiqua" panose="02040602050305030304" pitchFamily="18" charset="0"/>
              </a:rPr>
              <a:t>Иоаникием</a:t>
            </a:r>
            <a:r>
              <a:rPr lang="ru-RU" sz="2200" b="1" dirty="0">
                <a:solidFill>
                  <a:srgbClr val="800000"/>
                </a:solidFill>
                <a:latin typeface="Book Antiqua" panose="02040602050305030304" pitchFamily="18" charset="0"/>
              </a:rPr>
              <a:t> и Софронием </a:t>
            </a:r>
            <a:r>
              <a:rPr lang="ru-RU" sz="2200" b="1" dirty="0" err="1">
                <a:solidFill>
                  <a:srgbClr val="800000"/>
                </a:solidFill>
                <a:latin typeface="Book Antiqua" panose="02040602050305030304" pitchFamily="18" charset="0"/>
              </a:rPr>
              <a:t>Лихуди</a:t>
            </a:r>
            <a:r>
              <a:rPr lang="ru-RU" sz="2200" b="1" dirty="0">
                <a:solidFill>
                  <a:srgbClr val="800000"/>
                </a:solidFill>
                <a:latin typeface="Book Antiqua" panose="02040602050305030304" pitchFamily="18" charset="0"/>
              </a:rPr>
              <a:t> Славяно-греко-латинской академии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2705108" cy="3983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07904" y="1628800"/>
            <a:ext cx="4572000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l-GR" b="1" dirty="0">
                <a:solidFill>
                  <a:srgbClr val="002060"/>
                </a:solidFill>
                <a:latin typeface="Book Antiqua" panose="02040602050305030304" pitchFamily="18" charset="0"/>
              </a:rPr>
              <a:t>Σλάβο-Γραίκο-Λατινική Ακαδημία, πρώτο ανώτατο εκπαιδευτικό Ίδρυμα της Ρωσίας, ιδρυθέν το 1687 από τους αδελφούς Σωφρόνιο και Ιωαννίκιο Λειχούδη</a:t>
            </a:r>
            <a:endParaRPr lang="ru-RU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1026" name="Рисунок 4" descr="Image result for Î£Î»Î±Î²Î¿-ÎÏÎ±Î¹ÎºÎ¿-ÎÎ±ÏÎ¹Î½Î¹ÎºÎ® ÎÎºÎ±Î´Î·Î¼Î¯Î±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5495" y="3429000"/>
            <a:ext cx="4851578" cy="253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2081074"/>
      </p:ext>
    </p:extLst>
  </p:cSld>
  <p:clrMapOvr>
    <a:masterClrMapping/>
  </p:clrMapOvr>
  <p:transition spd="slow" advTm="5000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5913" y="764704"/>
            <a:ext cx="6492213" cy="38953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27583" y="4797152"/>
            <a:ext cx="7848872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Историко-архивный институт РГГУ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занимает здания бывшего Печатного двора и Славяно-Греко-Латинской Академии на Никольской улице / </a:t>
            </a:r>
            <a:r>
              <a:rPr lang="el-GR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Το </a:t>
            </a:r>
            <a:r>
              <a:rPr lang="el-GR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Κρατικό Πανεπιστήμιο Ανθρωπιστικών Σπουδών RGGU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l-GR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πρώην Ιστορικό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l-GR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Αρχειακό Ινστιτούτο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l-GR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σήμερα επί της οδού Νικόλσκαγια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στη θέση της </a:t>
            </a:r>
            <a:r>
              <a:rPr lang="el-GR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Σλάβο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l-GR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Γραίκο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l-GR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Λατινικής Ακαδημίας</a:t>
            </a:r>
            <a:r>
              <a:rPr lang="el-GR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και του πρώτου τυπογραφείου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893176"/>
      </p:ext>
    </p:extLst>
  </p:cSld>
  <p:clrMapOvr>
    <a:masterClrMapping/>
  </p:clrMapOvr>
  <p:transition spd="slow" advTm="5000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5517232"/>
            <a:ext cx="590465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600" b="1" dirty="0">
                <a:solidFill>
                  <a:srgbClr val="002060"/>
                </a:solidFill>
                <a:latin typeface="Book Antiqua" panose="02040602050305030304" pitchFamily="18" charset="0"/>
              </a:rPr>
              <a:t>Αρχιεπίσκοπος Νικηφόρος Θεοτόκης</a:t>
            </a:r>
            <a:endParaRPr lang="ru-RU" sz="26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7715" y="385809"/>
            <a:ext cx="5692584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800000"/>
                </a:solidFill>
                <a:latin typeface="Book Antiqua" panose="02040602050305030304" pitchFamily="18" charset="0"/>
              </a:rPr>
              <a:t>Никифор </a:t>
            </a:r>
            <a:r>
              <a:rPr lang="ru-RU" sz="2800" b="1" dirty="0" err="1">
                <a:solidFill>
                  <a:srgbClr val="800000"/>
                </a:solidFill>
                <a:latin typeface="Book Antiqua" panose="02040602050305030304" pitchFamily="18" charset="0"/>
              </a:rPr>
              <a:t>Феотоки</a:t>
            </a:r>
            <a:r>
              <a:rPr lang="el-GR" sz="2800" b="1" dirty="0">
                <a:solidFill>
                  <a:srgbClr val="800000"/>
                </a:solidFill>
                <a:latin typeface="Book Antiqua" panose="02040602050305030304" pitchFamily="18" charset="0"/>
              </a:rPr>
              <a:t> </a:t>
            </a:r>
          </a:p>
          <a:p>
            <a:pPr algn="ctr"/>
            <a:r>
              <a:rPr lang="el-GR" sz="2800" b="1" dirty="0">
                <a:solidFill>
                  <a:srgbClr val="800000"/>
                </a:solidFill>
                <a:latin typeface="Book Antiqua" panose="02040602050305030304" pitchFamily="18" charset="0"/>
              </a:rPr>
              <a:t>(</a:t>
            </a:r>
            <a:r>
              <a:rPr lang="ru-RU" b="1" dirty="0">
                <a:solidFill>
                  <a:srgbClr val="800000"/>
                </a:solidFill>
                <a:latin typeface="Book Antiqua" panose="02040602050305030304" pitchFamily="18" charset="0"/>
              </a:rPr>
              <a:t>архиепископ Астраханский и Ставропольский</a:t>
            </a:r>
            <a:r>
              <a:rPr lang="el-GR" sz="2800" b="1" dirty="0">
                <a:solidFill>
                  <a:srgbClr val="800000"/>
                </a:solidFill>
                <a:latin typeface="Book Antiqua" panose="02040602050305030304" pitchFamily="18" charset="0"/>
              </a:rPr>
              <a:t>)</a:t>
            </a:r>
            <a:endParaRPr lang="ru-RU" sz="2800" b="1" dirty="0">
              <a:solidFill>
                <a:srgbClr val="8000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sz="2800" b="1" dirty="0">
                <a:solidFill>
                  <a:srgbClr val="800000"/>
                </a:solidFill>
                <a:latin typeface="Book Antiqua" panose="02040602050305030304" pitchFamily="18" charset="0"/>
              </a:rPr>
              <a:t>1731 - 1800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1770804"/>
            <a:ext cx="3196952" cy="374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6578203"/>
      </p:ext>
    </p:extLst>
  </p:cSld>
  <p:clrMapOvr>
    <a:masterClrMapping/>
  </p:clrMapOvr>
  <p:transition spd="slow" advTm="5000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ÑÑÐ¸ÐµÐ¿Ð¸ÑÐºÐ¾Ð¿ ÐÐ¸ÐºÐ¸ÑÐ¾Ñ">
            <a:extLst>
              <a:ext uri="{FF2B5EF4-FFF2-40B4-BE49-F238E27FC236}">
                <a16:creationId xmlns:a16="http://schemas.microsoft.com/office/drawing/2014/main" id="{3B3A4B06-7FAE-4B60-9F99-43709F68A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1124744"/>
            <a:ext cx="3956910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00C87FE-5F32-4AAB-B7A0-F00FECD1EB71}"/>
              </a:ext>
            </a:extLst>
          </p:cNvPr>
          <p:cNvSpPr/>
          <p:nvPr/>
        </p:nvSpPr>
        <p:spPr>
          <a:xfrm>
            <a:off x="903122" y="1772816"/>
            <a:ext cx="374088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Архиепи́скоп</a:t>
            </a:r>
            <a:r>
              <a:rPr lang="ru-RU" sz="28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Ники́фор</a:t>
            </a:r>
            <a:r>
              <a:rPr lang="el-GR" sz="28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Феотоки</a:t>
            </a:r>
            <a:endParaRPr lang="ru-RU" sz="2800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(греч. 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Αρχιε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πίσκοπος Νικηφόρος</a:t>
            </a:r>
            <a:r>
              <a:rPr lang="el-G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Θ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εοτόκης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 15 февраля 1731, Керкира,31мая 1800, Москва, </a:t>
            </a:r>
          </a:p>
          <a:p>
            <a:pPr algn="just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Российская империя) 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510037"/>
      </p:ext>
    </p:extLst>
  </p:cSld>
  <p:clrMapOvr>
    <a:masterClrMapping/>
  </p:clrMapOvr>
  <p:transition spd="slow" advTm="5000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76672"/>
            <a:ext cx="8064896" cy="1569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latin typeface="Book Antiqua" panose="02040602050305030304" pitchFamily="18" charset="0"/>
              </a:rPr>
              <a:t>Архиепископ Евгений (в миру</a:t>
            </a:r>
            <a:r>
              <a:rPr lang="en-US" sz="2400" b="1" dirty="0">
                <a:solidFill>
                  <a:srgbClr val="80000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>
                <a:solidFill>
                  <a:srgbClr val="800000"/>
                </a:solidFill>
                <a:latin typeface="Book Antiqua" panose="02040602050305030304" pitchFamily="18" charset="0"/>
              </a:rPr>
              <a:t>Евгений </a:t>
            </a:r>
            <a:r>
              <a:rPr lang="ru-RU" sz="2400" b="1" dirty="0" err="1">
                <a:solidFill>
                  <a:srgbClr val="800000"/>
                </a:solidFill>
                <a:latin typeface="Book Antiqua" panose="02040602050305030304" pitchFamily="18" charset="0"/>
              </a:rPr>
              <a:t>Булгарис</a:t>
            </a:r>
            <a:r>
              <a:rPr lang="el-GR" sz="2400" b="1" dirty="0">
                <a:solidFill>
                  <a:srgbClr val="800000"/>
                </a:solidFill>
                <a:latin typeface="Book Antiqua" panose="02040602050305030304" pitchFamily="18" charset="0"/>
              </a:rPr>
              <a:t>) -</a:t>
            </a:r>
            <a:r>
              <a:rPr lang="ru-RU" sz="2400" b="1" dirty="0">
                <a:solidFill>
                  <a:srgbClr val="800000"/>
                </a:solidFill>
                <a:latin typeface="Book Antiqua" panose="02040602050305030304" pitchFamily="18" charset="0"/>
              </a:rPr>
              <a:t> епископ Русской православной церкви, архиепископ Славянский и Херсонский</a:t>
            </a:r>
          </a:p>
          <a:p>
            <a:pPr algn="ctr"/>
            <a:r>
              <a:rPr lang="ru-RU" sz="2400" b="1" dirty="0">
                <a:solidFill>
                  <a:srgbClr val="800000"/>
                </a:solidFill>
                <a:latin typeface="Book Antiqua" panose="02040602050305030304" pitchFamily="18" charset="0"/>
              </a:rPr>
              <a:t>1715 - 1806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700808"/>
            <a:ext cx="2917676" cy="40326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4581128"/>
            <a:ext cx="4176464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l-G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Ευγένιος Βούλγαρης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151487"/>
      </p:ext>
    </p:extLst>
  </p:cSld>
  <p:clrMapOvr>
    <a:masterClrMapping/>
  </p:clrMapOvr>
  <p:transition spd="slow" advTm="5000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1">
            <a:extLst>
              <a:ext uri="{FF2B5EF4-FFF2-40B4-BE49-F238E27FC236}">
                <a16:creationId xmlns:a16="http://schemas.microsoft.com/office/drawing/2014/main" id="{77E41642-7F6C-44B6-A76D-D04EBEFE4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7124" y="1088692"/>
            <a:ext cx="3073003" cy="4680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A8D707B-3D17-40D6-A91D-7CE87236E825}"/>
              </a:ext>
            </a:extLst>
          </p:cNvPr>
          <p:cNvSpPr/>
          <p:nvPr/>
        </p:nvSpPr>
        <p:spPr>
          <a:xfrm>
            <a:off x="1187624" y="2274838"/>
            <a:ext cx="365415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3707130" algn="l"/>
              </a:tabLst>
            </a:pP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АМВРОСИЙ </a:t>
            </a:r>
          </a:p>
          <a:p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МОСХОНИСИИСКИЙ (в миру </a:t>
            </a:r>
            <a:r>
              <a:rPr lang="ru-RU" sz="2400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Плиантидис</a:t>
            </a: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400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ΑΜΒΡΟΣΙΟΣ ο ΜΟΣΧΟΝΗΣΙΩΝ (ΠΛΕΙΑΝΘΕΙΔΗΣ)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775381"/>
      </p:ext>
    </p:extLst>
  </p:cSld>
  <p:clrMapOvr>
    <a:masterClrMapping/>
  </p:clrMapOvr>
  <p:transition spd="slow" advTm="5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581128"/>
            <a:ext cx="8183880" cy="1051560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800000"/>
                </a:solidFill>
                <a:latin typeface="Book Antiqua" panose="02040602050305030304" pitchFamily="18" charset="0"/>
              </a:rPr>
              <a:t>Причерноморье </a:t>
            </a:r>
            <a:r>
              <a:rPr lang="en-US" dirty="0">
                <a:solidFill>
                  <a:srgbClr val="800000"/>
                </a:solidFill>
                <a:latin typeface="Book Antiqua" panose="02040602050305030304" pitchFamily="18" charset="0"/>
              </a:rPr>
              <a:t>/ </a:t>
            </a:r>
            <a:r>
              <a:rPr lang="el-GR" dirty="0">
                <a:solidFill>
                  <a:srgbClr val="002060"/>
                </a:solidFill>
                <a:latin typeface="Book Antiqua" panose="02040602050305030304" pitchFamily="18" charset="0"/>
              </a:rPr>
              <a:t>Εύξεινος Πόντος</a:t>
            </a:r>
            <a:endParaRPr lang="ru-RU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836712"/>
            <a:ext cx="4542958" cy="3497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9643034"/>
      </p:ext>
    </p:extLst>
  </p:cSld>
  <p:clrMapOvr>
    <a:masterClrMapping/>
  </p:clrMapOvr>
  <p:transition spd="slow" advTm="5000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29" y="692696"/>
            <a:ext cx="3325361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4365104"/>
            <a:ext cx="770485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000" b="1" dirty="0">
                <a:solidFill>
                  <a:srgbClr val="800000"/>
                </a:solidFill>
                <a:latin typeface="Book Antiqua" panose="02040602050305030304" pitchFamily="18" charset="0"/>
              </a:rPr>
              <a:t>«Хиосский бой» (картина работы Айвазовского). На картине изображён кульминационный момент боя — столкновение «Святого Евстафия» и «Реал-Мустафы»</a:t>
            </a:r>
            <a:r>
              <a:rPr lang="ru-RU" altLang="ru-RU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- </a:t>
            </a:r>
            <a:r>
              <a:rPr lang="el-GR" altLang="ru-RU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Ναυμαχία της Χίου - πίνακας του Ρώσου ζωγράφου Αϊβαζόβσκι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54809"/>
      </p:ext>
    </p:extLst>
  </p:cSld>
  <p:clrMapOvr>
    <a:masterClrMapping/>
  </p:clrMapOvr>
  <p:transition spd="slow" advTm="5000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5" y="860630"/>
            <a:ext cx="3248953" cy="3452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827584" y="4581128"/>
            <a:ext cx="79928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800000"/>
                </a:solidFill>
                <a:latin typeface="Book Antiqua" panose="02040602050305030304" pitchFamily="18" charset="0"/>
              </a:rPr>
              <a:t>Картина И. К. Айвазовского «Чесменское сражение»</a:t>
            </a:r>
            <a:r>
              <a:rPr lang="ru-RU" altLang="ru-RU" sz="2400" b="1" dirty="0">
                <a:solidFill>
                  <a:srgbClr val="07033F"/>
                </a:solidFill>
                <a:latin typeface="Book Antiqua" panose="02040602050305030304" pitchFamily="18" charset="0"/>
              </a:rPr>
              <a:t> - </a:t>
            </a:r>
            <a:r>
              <a:rPr lang="el-GR" altLang="ru-RU" sz="2400" b="1" dirty="0">
                <a:solidFill>
                  <a:srgbClr val="07033F"/>
                </a:solidFill>
                <a:latin typeface="Book Antiqua" panose="02040602050305030304" pitchFamily="18" charset="0"/>
              </a:rPr>
              <a:t>Ναυμαχία Τσεσμέ – πίνακας του Ρώσου ζωγράφου Αϊβαζόβσκι</a:t>
            </a:r>
            <a:endParaRPr lang="ru-RU" altLang="ru-RU" sz="2400" b="1" dirty="0">
              <a:solidFill>
                <a:srgbClr val="07033F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348909"/>
      </p:ext>
    </p:extLst>
  </p:cSld>
  <p:clrMapOvr>
    <a:masterClrMapping/>
  </p:clrMapOvr>
  <p:transition spd="slow" advTm="5000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797" y="548680"/>
            <a:ext cx="5158085" cy="376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4316229"/>
            <a:ext cx="79208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800000"/>
                </a:solidFill>
                <a:latin typeface="Book Antiqua" panose="02040602050305030304" pitchFamily="18" charset="0"/>
              </a:rPr>
              <a:t>Рисованное изображение истребления турецкого флота в Чесменской бухте в ночь с 25 на 26 июня (с 6 на 7 июля) 1770 года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– </a:t>
            </a:r>
            <a:r>
              <a:rPr lang="el-GR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Κατατρόπωση τουρκικού στόλου στη Ναυμαχία του Τσεσμέ, 25-26 Ιουνίου (6-7 Ιουλίου) 1770 </a:t>
            </a:r>
            <a:endParaRPr lang="ru-RU" sz="20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941449"/>
      </p:ext>
    </p:extLst>
  </p:cSld>
  <p:clrMapOvr>
    <a:masterClrMapping/>
  </p:clrMapOvr>
  <p:transition spd="slow" advTm="5000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3429000"/>
            <a:ext cx="3301520" cy="229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3429000"/>
            <a:ext cx="2741880" cy="229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Текст 2"/>
          <p:cNvSpPr txBox="1">
            <a:spLocks/>
          </p:cNvSpPr>
          <p:nvPr/>
        </p:nvSpPr>
        <p:spPr>
          <a:xfrm>
            <a:off x="539552" y="602686"/>
            <a:ext cx="4104457" cy="2592288"/>
          </a:xfrm>
          <a:prstGeom prst="rect">
            <a:avLst/>
          </a:prstGeom>
        </p:spPr>
        <p:txBody>
          <a:bodyPr vert="horz" lIns="182880" tIns="91440" rtlCol="0">
            <a:normAutofit fontScale="40000" lnSpcReduction="20000"/>
          </a:bodyPr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just">
              <a:buFont typeface="Wingdings 3" charset="2"/>
              <a:buNone/>
              <a:defRPr/>
            </a:pPr>
            <a:r>
              <a:rPr lang="ru-RU" sz="5100" b="1" dirty="0">
                <a:solidFill>
                  <a:srgbClr val="800000"/>
                </a:solidFill>
                <a:latin typeface="Book Antiqua" panose="02040602050305030304" pitchFamily="18" charset="0"/>
              </a:rPr>
              <a:t>Фёдор Фёдорович Ушако́в</a:t>
            </a:r>
            <a:r>
              <a:rPr lang="ru-RU" sz="2600" b="1" dirty="0">
                <a:solidFill>
                  <a:srgbClr val="800000"/>
                </a:solidFill>
                <a:latin typeface="Book Antiqua" panose="02040602050305030304" pitchFamily="18" charset="0"/>
              </a:rPr>
              <a:t>— </a:t>
            </a:r>
            <a:r>
              <a:rPr lang="ru-RU" sz="4000" b="1" dirty="0">
                <a:solidFill>
                  <a:srgbClr val="800000"/>
                </a:solidFill>
                <a:latin typeface="Book Antiqua" panose="02040602050305030304" pitchFamily="18" charset="0"/>
              </a:rPr>
              <a:t>русский флотоводец, адмирал (1799), командующий Черноморским флотом (1790—1792).</a:t>
            </a:r>
          </a:p>
          <a:p>
            <a:pPr algn="just">
              <a:buFont typeface="Wingdings 3" charset="2"/>
              <a:buNone/>
              <a:defRPr/>
            </a:pPr>
            <a:r>
              <a:rPr lang="ru-RU" sz="4000" b="1" dirty="0">
                <a:solidFill>
                  <a:srgbClr val="800000"/>
                </a:solidFill>
                <a:latin typeface="Book Antiqua" panose="02040602050305030304" pitchFamily="18" charset="0"/>
              </a:rPr>
              <a:t>В 2001 году Русской православной церковью причислен к лику святых как праведный воин Феодор Ушаков</a:t>
            </a:r>
            <a:r>
              <a:rPr lang="el-GR" sz="4000" b="1" dirty="0">
                <a:solidFill>
                  <a:srgbClr val="800000"/>
                </a:solidFill>
                <a:latin typeface="Book Antiqua" panose="02040602050305030304" pitchFamily="18" charset="0"/>
              </a:rPr>
              <a:t> /</a:t>
            </a:r>
            <a:endParaRPr lang="ru-RU" sz="4000" b="1" dirty="0">
              <a:solidFill>
                <a:srgbClr val="800000"/>
              </a:solidFill>
              <a:latin typeface="Book Antiqua" panose="02040602050305030304" pitchFamily="18" charset="0"/>
            </a:endParaRPr>
          </a:p>
          <a:p>
            <a:pPr>
              <a:buFont typeface="Wingdings 3" charset="2"/>
              <a:buNone/>
              <a:defRPr/>
            </a:pPr>
            <a:r>
              <a:rPr lang="el-GR" sz="2600" b="1" dirty="0">
                <a:solidFill>
                  <a:srgbClr val="800000"/>
                </a:solidFill>
                <a:latin typeface="Book Antiqua" panose="02040602050305030304" pitchFamily="18" charset="0"/>
              </a:rPr>
              <a:t> ΄</a:t>
            </a:r>
            <a:r>
              <a:rPr lang="el-GR" sz="5100" b="1" dirty="0">
                <a:solidFill>
                  <a:srgbClr val="0000CC"/>
                </a:solidFill>
                <a:latin typeface="Book Antiqua" panose="02040602050305030304" pitchFamily="18" charset="0"/>
              </a:rPr>
              <a:t>Ναύαρχος Φιόντωρ ΟΥΣΑΚΟΒ</a:t>
            </a:r>
            <a:endParaRPr lang="ru-RU" sz="5100" b="1" dirty="0">
              <a:solidFill>
                <a:srgbClr val="0000CC"/>
              </a:solidFill>
              <a:latin typeface="Book Antiqua" panose="02040602050305030304" pitchFamily="18" charset="0"/>
            </a:endParaRPr>
          </a:p>
          <a:p>
            <a:pPr algn="ctr">
              <a:buFont typeface="Wingdings 3" charset="2"/>
              <a:buNone/>
              <a:defRPr/>
            </a:pPr>
            <a:r>
              <a:rPr lang="ru-RU" sz="5100" b="1" dirty="0">
                <a:solidFill>
                  <a:srgbClr val="0000CC"/>
                </a:solidFill>
                <a:latin typeface="Book Antiqua" panose="02040602050305030304" pitchFamily="18" charset="0"/>
              </a:rPr>
              <a:t>1745 - 1817</a:t>
            </a:r>
          </a:p>
        </p:txBody>
      </p:sp>
      <p:sp>
        <p:nvSpPr>
          <p:cNvPr id="7" name="Текст 4"/>
          <p:cNvSpPr txBox="1">
            <a:spLocks/>
          </p:cNvSpPr>
          <p:nvPr/>
        </p:nvSpPr>
        <p:spPr>
          <a:xfrm>
            <a:off x="4644009" y="494674"/>
            <a:ext cx="4248472" cy="2700300"/>
          </a:xfrm>
          <a:prstGeom prst="rect">
            <a:avLst/>
          </a:prstGeom>
        </p:spPr>
        <p:txBody>
          <a:bodyPr rtlCol="0"/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 3" charset="2"/>
              <a:buNone/>
              <a:defRPr/>
            </a:pPr>
            <a:r>
              <a:rPr lang="ru-RU" sz="2400" b="1" dirty="0">
                <a:solidFill>
                  <a:srgbClr val="800000"/>
                </a:solidFill>
                <a:latin typeface="Book Antiqua" panose="02040602050305030304" pitchFamily="18" charset="0"/>
              </a:rPr>
              <a:t>Дмитрий Николаевич Сенявин</a:t>
            </a:r>
            <a:r>
              <a:rPr lang="el-GR" sz="2400" b="1" dirty="0">
                <a:solidFill>
                  <a:srgbClr val="800000"/>
                </a:solidFill>
                <a:latin typeface="Book Antiqua" panose="02040602050305030304" pitchFamily="18" charset="0"/>
              </a:rPr>
              <a:t> </a:t>
            </a:r>
            <a:r>
              <a:rPr lang="el-GR" sz="1400" b="1" dirty="0">
                <a:solidFill>
                  <a:srgbClr val="800000"/>
                </a:solidFill>
                <a:latin typeface="Book Antiqua" panose="02040602050305030304" pitchFamily="18" charset="0"/>
              </a:rPr>
              <a:t>,</a:t>
            </a:r>
            <a:r>
              <a:rPr lang="ru-RU" sz="1400" b="1" dirty="0">
                <a:solidFill>
                  <a:srgbClr val="800000"/>
                </a:solidFill>
                <a:latin typeface="Book Antiqua" panose="02040602050305030304" pitchFamily="18" charset="0"/>
              </a:rPr>
              <a:t> </a:t>
            </a:r>
            <a:r>
              <a:rPr lang="ru-RU" sz="1600" b="1" dirty="0">
                <a:solidFill>
                  <a:srgbClr val="800000"/>
                </a:solidFill>
                <a:latin typeface="Book Antiqua" panose="02040602050305030304" pitchFamily="18" charset="0"/>
              </a:rPr>
              <a:t>адмирал,. В </a:t>
            </a:r>
            <a:r>
              <a:rPr lang="en-US" sz="1600" b="1" dirty="0">
                <a:solidFill>
                  <a:srgbClr val="800000"/>
                </a:solidFill>
                <a:latin typeface="Book Antiqua" panose="02040602050305030304" pitchFamily="18" charset="0"/>
              </a:rPr>
              <a:t>1805-</a:t>
            </a:r>
            <a:r>
              <a:rPr lang="ru-RU" sz="1600" b="1" dirty="0">
                <a:solidFill>
                  <a:srgbClr val="800000"/>
                </a:solidFill>
                <a:latin typeface="Book Antiqua" panose="02040602050305030304" pitchFamily="18" charset="0"/>
              </a:rPr>
              <a:t>1807 году, возглавляя Вторую Архипелагскую экспедицию русского флота, одержал над турками победы в Афонском сражении и при Дарданеллах</a:t>
            </a:r>
            <a:r>
              <a:rPr lang="el-GR" sz="1600" b="1" dirty="0">
                <a:solidFill>
                  <a:srgbClr val="800000"/>
                </a:solidFill>
                <a:latin typeface="Book Antiqua" panose="02040602050305030304" pitchFamily="18" charset="0"/>
              </a:rPr>
              <a:t> / </a:t>
            </a:r>
            <a:endParaRPr lang="ru-RU" sz="1600" b="1" dirty="0">
              <a:solidFill>
                <a:srgbClr val="800000"/>
              </a:solidFill>
              <a:latin typeface="Book Antiqua" panose="02040602050305030304" pitchFamily="18" charset="0"/>
            </a:endParaRPr>
          </a:p>
          <a:p>
            <a:pPr>
              <a:buFont typeface="Wingdings 3" charset="2"/>
              <a:buNone/>
              <a:defRPr/>
            </a:pPr>
            <a:r>
              <a:rPr lang="el-GR" sz="2400" b="1" dirty="0">
                <a:solidFill>
                  <a:srgbClr val="0000CC"/>
                </a:solidFill>
                <a:latin typeface="Book Antiqua" panose="02040602050305030304" pitchFamily="18" charset="0"/>
              </a:rPr>
              <a:t>Ναύαρχος Ντμίτριι Σενιάβιν</a:t>
            </a:r>
            <a:endParaRPr lang="ru-RU" sz="2400" b="1" dirty="0">
              <a:solidFill>
                <a:srgbClr val="0000CC"/>
              </a:solidFill>
              <a:latin typeface="Book Antiqua" panose="02040602050305030304" pitchFamily="18" charset="0"/>
            </a:endParaRPr>
          </a:p>
          <a:p>
            <a:pPr algn="ctr">
              <a:buFont typeface="Wingdings 3" charset="2"/>
              <a:buNone/>
              <a:defRPr/>
            </a:pPr>
            <a:r>
              <a:rPr lang="ru-RU" sz="2400" b="1" dirty="0">
                <a:solidFill>
                  <a:srgbClr val="0000CC"/>
                </a:solidFill>
                <a:latin typeface="Book Antiqua" panose="02040602050305030304" pitchFamily="18" charset="0"/>
              </a:rPr>
              <a:t>1763 - 1831</a:t>
            </a:r>
          </a:p>
        </p:txBody>
      </p:sp>
    </p:spTree>
    <p:extLst>
      <p:ext uri="{BB962C8B-B14F-4D97-AF65-F5344CB8AC3E}">
        <p14:creationId xmlns:p14="http://schemas.microsoft.com/office/powerpoint/2010/main" val="45663495"/>
      </p:ext>
    </p:extLst>
  </p:cSld>
  <p:clrMapOvr>
    <a:masterClrMapping/>
  </p:clrMapOvr>
  <p:transition spd="slow" advTm="5000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548680"/>
            <a:ext cx="5112568" cy="251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284984"/>
            <a:ext cx="83529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err="1">
                <a:solidFill>
                  <a:srgbClr val="800000"/>
                </a:solidFill>
                <a:latin typeface="Book Antiqua" panose="02040602050305030304" pitchFamily="18" charset="0"/>
              </a:rPr>
              <a:t>Навари́нское</a:t>
            </a:r>
            <a:r>
              <a:rPr lang="ru-RU" sz="2000" b="1" dirty="0">
                <a:solidFill>
                  <a:srgbClr val="800000"/>
                </a:solidFill>
                <a:latin typeface="Book Antiqua" panose="02040602050305030304" pitchFamily="18" charset="0"/>
              </a:rPr>
              <a:t> морское сражение 1827 года</a:t>
            </a:r>
            <a:r>
              <a:rPr lang="el-GR" sz="2000" b="1" dirty="0">
                <a:solidFill>
                  <a:srgbClr val="800000"/>
                </a:solidFill>
                <a:latin typeface="Book Antiqua" panose="02040602050305030304" pitchFamily="18" charset="0"/>
              </a:rPr>
              <a:t> </a:t>
            </a:r>
            <a:r>
              <a:rPr lang="el-GR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(Ναυμαχία Ναυαρίνου, Οκτώβριος 1827</a:t>
            </a:r>
            <a:r>
              <a:rPr lang="el-GR" sz="2000" b="1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)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>
                <a:solidFill>
                  <a:srgbClr val="800000"/>
                </a:solidFill>
                <a:latin typeface="Book Antiqua" panose="02040602050305030304" pitchFamily="18" charset="0"/>
              </a:rPr>
              <a:t>— крупное морское сражение между соединённой эскадрой России, Англии и Франции, с одной стороны, и турецко-египетским флотом — с другой. Произошло 8(20) октября 1827 года в </a:t>
            </a:r>
            <a:r>
              <a:rPr lang="ru-RU" sz="2000" b="1" dirty="0" err="1">
                <a:solidFill>
                  <a:srgbClr val="800000"/>
                </a:solidFill>
                <a:latin typeface="Book Antiqua" panose="02040602050305030304" pitchFamily="18" charset="0"/>
              </a:rPr>
              <a:t>Наваринской</a:t>
            </a:r>
            <a:r>
              <a:rPr lang="ru-RU" sz="2000" b="1" dirty="0">
                <a:solidFill>
                  <a:srgbClr val="800000"/>
                </a:solidFill>
                <a:latin typeface="Book Antiqua" panose="02040602050305030304" pitchFamily="18" charset="0"/>
              </a:rPr>
              <a:t> бухте Ионического моря на юго-западном побережье полуострова Пелопоннес. Сражение следует рассматривать как один из эпизодов Греческой национально-освободительной революции 1821—1829 годов</a:t>
            </a:r>
          </a:p>
        </p:txBody>
      </p:sp>
    </p:spTree>
    <p:extLst>
      <p:ext uri="{BB962C8B-B14F-4D97-AF65-F5344CB8AC3E}">
        <p14:creationId xmlns:p14="http://schemas.microsoft.com/office/powerpoint/2010/main" val="1972529505"/>
      </p:ext>
    </p:extLst>
  </p:cSld>
  <p:clrMapOvr>
    <a:masterClrMapping/>
  </p:clrMapOvr>
  <p:transition spd="slow" advTm="5000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620688"/>
            <a:ext cx="5976664" cy="300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3789040"/>
            <a:ext cx="77055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Наваринское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сражение</a:t>
            </a:r>
            <a:r>
              <a:rPr lang="el-GR" sz="20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(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октябрь 1827г.) обеспечило поддержку греческого национально-освободительного движения, результатом которого по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Адрианопольскому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мирному договору 1829 года стала автономия Греции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-</a:t>
            </a:r>
            <a:r>
              <a:rPr lang="el-GR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Ναυμαχία Ναυαρίνου, Οκτώβριος 1827</a:t>
            </a:r>
            <a:endParaRPr lang="ru-RU" sz="20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604563"/>
      </p:ext>
    </p:extLst>
  </p:cSld>
  <p:clrMapOvr>
    <a:masterClrMapping/>
  </p:clrMapOvr>
  <p:transition spd="slow" advTm="5000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Фотис Муратиди «Греки – адмиралы и генералы Военно-морского флота России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440668"/>
            <a:ext cx="388843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004016"/>
      </p:ext>
    </p:extLst>
  </p:cSld>
  <p:clrMapOvr>
    <a:masterClrMapping/>
  </p:clrMapOvr>
  <p:transition spd="slow" advTm="5000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CF890B0-E7A3-4CB5-9F25-80CE46642A4F}"/>
              </a:ext>
            </a:extLst>
          </p:cNvPr>
          <p:cNvSpPr/>
          <p:nvPr/>
        </p:nvSpPr>
        <p:spPr>
          <a:xfrm>
            <a:off x="2987824" y="5105020"/>
            <a:ext cx="360752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Петр </a:t>
            </a:r>
            <a:r>
              <a:rPr lang="ru-RU" sz="2400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Капнисис</a:t>
            </a: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-Капнист</a:t>
            </a:r>
            <a:endParaRPr lang="en-US" sz="2400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Πέτρος Καπνίσης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1830 —1898</a:t>
            </a:r>
          </a:p>
        </p:txBody>
      </p:sp>
      <p:pic>
        <p:nvPicPr>
          <p:cNvPr id="5122" name="Picture 2" descr="Count_Pyotr_Al">
            <a:extLst>
              <a:ext uri="{FF2B5EF4-FFF2-40B4-BE49-F238E27FC236}">
                <a16:creationId xmlns:a16="http://schemas.microsoft.com/office/drawing/2014/main" id="{F48A4B2C-5368-4EFE-89AB-94808CBD5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921983"/>
            <a:ext cx="2880320" cy="39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392355"/>
      </p:ext>
    </p:extLst>
  </p:cSld>
  <p:clrMapOvr>
    <a:masterClrMapping/>
  </p:clrMapOvr>
  <p:transition spd="slow" advTm="5000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90D9EB1-8216-4FB2-A4F0-4C6941F7AE49}"/>
              </a:ext>
            </a:extLst>
          </p:cNvPr>
          <p:cNvSpPr/>
          <p:nvPr/>
        </p:nvSpPr>
        <p:spPr>
          <a:xfrm>
            <a:off x="2283167" y="4828393"/>
            <a:ext cx="45776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Ламброс</a:t>
            </a: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Кацонис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ΛΑΜΠΡΟΣ ΚΑΤΣΩΝΗΣ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1752 (1752)  - 1805</a:t>
            </a:r>
          </a:p>
          <a:p>
            <a:r>
              <a:rPr lang="ru-RU" sz="2400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Рисунок 5" descr="Lambros Katsonis.JPG">
            <a:extLst>
              <a:ext uri="{FF2B5EF4-FFF2-40B4-BE49-F238E27FC236}">
                <a16:creationId xmlns:a16="http://schemas.microsoft.com/office/drawing/2014/main" id="{05A76C46-EB58-4859-B2B2-0436B8AC8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7233" y="1385298"/>
            <a:ext cx="2689533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1772222"/>
      </p:ext>
    </p:extLst>
  </p:cSld>
  <p:clrMapOvr>
    <a:masterClrMapping/>
  </p:clrMapOvr>
  <p:transition spd="slow" advTm="5000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645700"/>
            <a:ext cx="2731119" cy="3257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3903565"/>
            <a:ext cx="82089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800000"/>
                </a:solidFill>
                <a:latin typeface="Book Antiqua" panose="02040602050305030304" pitchFamily="18" charset="0"/>
              </a:rPr>
              <a:t>Князь Александр </a:t>
            </a:r>
            <a:r>
              <a:rPr lang="ru-RU" sz="2400" b="1" dirty="0" err="1">
                <a:solidFill>
                  <a:srgbClr val="800000"/>
                </a:solidFill>
                <a:latin typeface="Book Antiqua" panose="02040602050305030304" pitchFamily="18" charset="0"/>
              </a:rPr>
              <a:t>Ипсилантис</a:t>
            </a:r>
            <a:r>
              <a:rPr lang="ru-RU" sz="2400" b="1" dirty="0">
                <a:solidFill>
                  <a:srgbClr val="800000"/>
                </a:solidFill>
                <a:latin typeface="Book Antiqua" panose="02040602050305030304" pitchFamily="18" charset="0"/>
              </a:rPr>
              <a:t>--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Αλέξ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ανδρος Υψηλάντης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800000"/>
                </a:solidFill>
                <a:latin typeface="Book Antiqua" panose="02040602050305030304" pitchFamily="18" charset="0"/>
              </a:rPr>
              <a:t>1792-1828</a:t>
            </a:r>
          </a:p>
          <a:p>
            <a:pPr>
              <a:defRPr/>
            </a:pPr>
            <a:r>
              <a:rPr lang="ru-RU" sz="2400" b="1" dirty="0">
                <a:solidFill>
                  <a:srgbClr val="800000"/>
                </a:solidFill>
                <a:latin typeface="Book Antiqua" panose="02040602050305030304" pitchFamily="18" charset="0"/>
              </a:rPr>
              <a:t>—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>
                <a:solidFill>
                  <a:srgbClr val="800000"/>
                </a:solidFill>
                <a:latin typeface="Book Antiqua" panose="02040602050305030304" pitchFamily="18" charset="0"/>
              </a:rPr>
              <a:t>руководитель Греческой революции, национальный герой Греции, российский генерал.</a:t>
            </a:r>
          </a:p>
        </p:txBody>
      </p:sp>
    </p:spTree>
    <p:extLst>
      <p:ext uri="{BB962C8B-B14F-4D97-AF65-F5344CB8AC3E}">
        <p14:creationId xmlns:p14="http://schemas.microsoft.com/office/powerpoint/2010/main" val="2571360021"/>
      </p:ext>
    </p:extLst>
  </p:cSld>
  <p:clrMapOvr>
    <a:masterClrMapping/>
  </p:clrMapOvr>
  <p:transition spd="slow" advTm="5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530225"/>
            <a:ext cx="5191166" cy="389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4952066"/>
      </p:ext>
    </p:extLst>
  </p:cSld>
  <p:clrMapOvr>
    <a:masterClrMapping/>
  </p:clrMapOvr>
  <p:transition spd="slow" advTm="5000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imitrios Ypsilantis - Sp. Prosalentis.JPG">
            <a:extLst>
              <a:ext uri="{FF2B5EF4-FFF2-40B4-BE49-F238E27FC236}">
                <a16:creationId xmlns:a16="http://schemas.microsoft.com/office/drawing/2014/main" id="{F69666B0-8BA2-4B70-891F-D556E5F20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4838" y="548680"/>
            <a:ext cx="2925763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3D25385-A488-4D31-AF8F-1F8E05ECA1C7}"/>
              </a:ext>
            </a:extLst>
          </p:cNvPr>
          <p:cNvSpPr/>
          <p:nvPr/>
        </p:nvSpPr>
        <p:spPr>
          <a:xfrm>
            <a:off x="2051719" y="4365104"/>
            <a:ext cx="4572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Дмитрий Ипсиланти</a:t>
            </a:r>
            <a:endParaRPr lang="en-US" sz="2400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l-G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Δημήτριος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Υψηλάντης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l-G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1793-1832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35761"/>
      </p:ext>
    </p:extLst>
  </p:cSld>
  <p:clrMapOvr>
    <a:masterClrMapping/>
  </p:clrMapOvr>
  <p:transition spd="slow" advTm="5000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96277E-F4DF-4E07-A8C5-F411D3D9016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752" y="1124744"/>
            <a:ext cx="5941831" cy="338621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19D96AF-514A-4741-9883-E92C79B8CBCC}"/>
              </a:ext>
            </a:extLst>
          </p:cNvPr>
          <p:cNvSpPr/>
          <p:nvPr/>
        </p:nvSpPr>
        <p:spPr>
          <a:xfrm>
            <a:off x="1475656" y="4725144"/>
            <a:ext cx="613552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Адмирал </a:t>
            </a:r>
            <a:r>
              <a:rPr lang="ru-RU" sz="2400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Хронопуло</a:t>
            </a: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Михаил Николаевич </a:t>
            </a:r>
            <a:endParaRPr lang="en-US" sz="2400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Ναύαρχος Μιχαήλ Χρονόπουλο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1933 - 2012</a:t>
            </a:r>
          </a:p>
        </p:txBody>
      </p:sp>
    </p:spTree>
    <p:extLst>
      <p:ext uri="{BB962C8B-B14F-4D97-AF65-F5344CB8AC3E}">
        <p14:creationId xmlns:p14="http://schemas.microsoft.com/office/powerpoint/2010/main" val="39019120"/>
      </p:ext>
    </p:extLst>
  </p:cSld>
  <p:clrMapOvr>
    <a:masterClrMapping/>
  </p:clrMapOvr>
  <p:transition spd="slow" advTm="5000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F99050C-FFC5-4BED-A63E-5EEC3711046B}"/>
              </a:ext>
            </a:extLst>
          </p:cNvPr>
          <p:cNvSpPr/>
          <p:nvPr/>
        </p:nvSpPr>
        <p:spPr>
          <a:xfrm>
            <a:off x="467544" y="4005064"/>
            <a:ext cx="8352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err="1">
                <a:solidFill>
                  <a:srgbClr val="800000"/>
                </a:solidFill>
                <a:latin typeface="Book Antiqua" panose="02040602050305030304" pitchFamily="18" charset="0"/>
              </a:rPr>
              <a:t>Иоа́нн</a:t>
            </a:r>
            <a:r>
              <a:rPr lang="ru-RU" sz="2400" b="1" dirty="0">
                <a:solidFill>
                  <a:srgbClr val="80000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800000"/>
                </a:solidFill>
                <a:latin typeface="Book Antiqua" panose="02040602050305030304" pitchFamily="18" charset="0"/>
              </a:rPr>
              <a:t>Каподи́стрия</a:t>
            </a:r>
            <a:r>
              <a:rPr lang="ru-RU" sz="2400" b="1" dirty="0">
                <a:solidFill>
                  <a:srgbClr val="800000"/>
                </a:solidFill>
                <a:latin typeface="Book Antiqua" panose="02040602050305030304" pitchFamily="18" charset="0"/>
              </a:rPr>
              <a:t>, граф-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Ιωάννης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Καπ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οδίστρι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ας</a:t>
            </a:r>
            <a:r>
              <a:rPr lang="ru-RU" sz="2400" b="1" dirty="0">
                <a:solidFill>
                  <a:srgbClr val="800000"/>
                </a:solidFill>
                <a:latin typeface="Book Antiqua" panose="02040602050305030304" pitchFamily="18" charset="0"/>
              </a:rPr>
              <a:t>; 11 февраля 1776 — 9 октября 1831) — русский и греческий государственный деятель, министр иностранных дел России (1816—1822 годы) и первый правитель независимой Греции (1827—1831 годы).</a:t>
            </a:r>
          </a:p>
        </p:txBody>
      </p:sp>
      <p:pic>
        <p:nvPicPr>
          <p:cNvPr id="5" name="Рисунок 1">
            <a:extLst>
              <a:ext uri="{FF2B5EF4-FFF2-40B4-BE49-F238E27FC236}">
                <a16:creationId xmlns:a16="http://schemas.microsoft.com/office/drawing/2014/main" id="{33C4620C-8C0A-4186-AC59-B92C54074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836712"/>
            <a:ext cx="4464496" cy="297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3703525"/>
      </p:ext>
    </p:extLst>
  </p:cSld>
  <p:clrMapOvr>
    <a:masterClrMapping/>
  </p:clrMapOvr>
  <p:transition spd="slow" advTm="5000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Î¡ÏÏÎ¹ÎºÏÏ ÎÎ±ÏÏÏÎ±Î¸Î¼Î¿Ï Î ÏÏÎ¿Ï">
            <a:extLst>
              <a:ext uri="{FF2B5EF4-FFF2-40B4-BE49-F238E27FC236}">
                <a16:creationId xmlns:a16="http://schemas.microsoft.com/office/drawing/2014/main" id="{C866EF6C-28A6-4EC7-B49D-97C6DB3A8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7" y="548680"/>
            <a:ext cx="3841743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Image result for ÏÏÏÎ¹ÎºÎ¿Ï Î½Î±ÏÏÏÎ±Î¸Î¼Î¿Ï ÏÎ¿ÏÎ¿Ï">
            <a:extLst>
              <a:ext uri="{FF2B5EF4-FFF2-40B4-BE49-F238E27FC236}">
                <a16:creationId xmlns:a16="http://schemas.microsoft.com/office/drawing/2014/main" id="{139723FC-FCB9-429E-A87C-995E49ADE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3310709"/>
            <a:ext cx="4426740" cy="248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E5B452B-CBD4-424F-95E1-DFA2CA95B8C1}"/>
              </a:ext>
            </a:extLst>
          </p:cNvPr>
          <p:cNvSpPr/>
          <p:nvPr/>
        </p:nvSpPr>
        <p:spPr>
          <a:xfrm>
            <a:off x="4499992" y="2015347"/>
            <a:ext cx="41176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остров Порос</a:t>
            </a:r>
            <a:endParaRPr lang="en-US" sz="2400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Πόρος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l-G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Ρωσικός Ναύσταθμος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467546"/>
      </p:ext>
    </p:extLst>
  </p:cSld>
  <p:clrMapOvr>
    <a:masterClrMapping/>
  </p:clrMapOvr>
  <p:transition spd="slow" advTm="5000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ÎÎ¿ÏÏÎµÎ½Î¯Î³Î¿Ï, ÎÎµÏÏÎ³Î¹Î¿Ï - ÎºÏÎ¼Î·Ï (ÎÎ¬ÎºÏÎ½Î¸Î¿Ï, ÏÎµÏ. 1765 - ÎÎµÎ½ÎµÏÎ¯Î±, 1836)">
            <a:extLst>
              <a:ext uri="{FF2B5EF4-FFF2-40B4-BE49-F238E27FC236}">
                <a16:creationId xmlns:a16="http://schemas.microsoft.com/office/drawing/2014/main" id="{D11FBE0F-D461-439C-9B63-608DD4699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1484784"/>
            <a:ext cx="215265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3DDC40E-5092-49AD-A005-8BADB0F29AE7}"/>
              </a:ext>
            </a:extLst>
          </p:cNvPr>
          <p:cNvSpPr/>
          <p:nvPr/>
        </p:nvSpPr>
        <p:spPr>
          <a:xfrm>
            <a:off x="539552" y="2276872"/>
            <a:ext cx="4932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Георгий Дмитриевич </a:t>
            </a:r>
            <a:r>
              <a:rPr lang="ru-RU" sz="2400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Моцениго</a:t>
            </a: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1764 – 1839</a:t>
            </a:r>
            <a:endParaRPr lang="en-US" sz="2400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Γεώργιος Δημητρίου Μοτσενίγος  </a:t>
            </a:r>
            <a:endParaRPr lang="ru-RU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697119"/>
      </p:ext>
    </p:extLst>
  </p:cSld>
  <p:clrMapOvr>
    <a:masterClrMapping/>
  </p:clrMapOvr>
  <p:transition spd="slow" advTm="5000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Ð.Ð.ÐÐ°ÑÐ°Ð·Ð»Ñ.jpg">
            <a:extLst>
              <a:ext uri="{FF2B5EF4-FFF2-40B4-BE49-F238E27FC236}">
                <a16:creationId xmlns:a16="http://schemas.microsoft.com/office/drawing/2014/main" id="{0205C055-01DE-423C-A352-EC71D0E22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764704"/>
            <a:ext cx="3292475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97FB5CA-5AEE-4FFC-A1D9-16CF93D54667}"/>
              </a:ext>
            </a:extLst>
          </p:cNvPr>
          <p:cNvSpPr/>
          <p:nvPr/>
        </p:nvSpPr>
        <p:spPr>
          <a:xfrm>
            <a:off x="2542656" y="5301208"/>
            <a:ext cx="43270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ГРИГОРИЙ Григорьевич МАРАСЛИ</a:t>
            </a:r>
            <a:endParaRPr lang="en-US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ΓΡΗΓΟΡΙΟΣ ΓΡΗΓΟΡΙΟΥ ΜΑΡΑΣΛΗΣ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1831-1907</a:t>
            </a:r>
          </a:p>
        </p:txBody>
      </p:sp>
    </p:spTree>
    <p:extLst>
      <p:ext uri="{BB962C8B-B14F-4D97-AF65-F5344CB8AC3E}">
        <p14:creationId xmlns:p14="http://schemas.microsoft.com/office/powerpoint/2010/main" val="1590477598"/>
      </p:ext>
    </p:extLst>
  </p:cSld>
  <p:clrMapOvr>
    <a:masterClrMapping/>
  </p:clrMapOvr>
  <p:transition spd="slow" advTm="5000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764704"/>
            <a:ext cx="2860936" cy="363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4498165"/>
            <a:ext cx="7920880" cy="1323439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Φιλική Ἑταιρεία</a:t>
            </a:r>
            <a:r>
              <a:rPr lang="el-GR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Οδησσός, 1814</a:t>
            </a:r>
            <a:r>
              <a:rPr lang="ru-RU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— «Дружественнон общество» — тайное общество (организация) греков, существовавшее в начале XIX века, целью которого было создание независимого греческого государства, Одесса,1814.</a:t>
            </a:r>
          </a:p>
        </p:txBody>
      </p:sp>
    </p:spTree>
    <p:extLst>
      <p:ext uri="{BB962C8B-B14F-4D97-AF65-F5344CB8AC3E}">
        <p14:creationId xmlns:p14="http://schemas.microsoft.com/office/powerpoint/2010/main" val="191897666"/>
      </p:ext>
    </p:extLst>
  </p:cSld>
  <p:clrMapOvr>
    <a:masterClrMapping/>
  </p:clrMapOvr>
  <p:transition spd="slow" advTm="5000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3725504"/>
            <a:ext cx="2773790" cy="2030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5" y="3020612"/>
            <a:ext cx="2016224" cy="2770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971600" y="980728"/>
            <a:ext cx="4359557" cy="852264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ФИЛИКИ ЭТЕРИЯ</a:t>
            </a: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611560" y="2543068"/>
            <a:ext cx="3744416" cy="885932"/>
          </a:xfrm>
          <a:prstGeom prst="rect">
            <a:avLst/>
          </a:prstGeom>
        </p:spPr>
        <p:txBody>
          <a:bodyPr vert="horz" lIns="182880" tIns="91440" rtlCol="0">
            <a:noAutofit/>
          </a:bodyPr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 3" charset="2"/>
              <a:buNone/>
              <a:defRPr/>
            </a:pPr>
            <a:r>
              <a:rPr lang="ru-RU" sz="1800" b="1" dirty="0">
                <a:solidFill>
                  <a:srgbClr val="800000"/>
                </a:solidFill>
                <a:latin typeface="Book Antiqua" panose="02040602050305030304" pitchFamily="18" charset="0"/>
              </a:rPr>
              <a:t>Клятва вступающего в «Филики этерия»</a:t>
            </a:r>
          </a:p>
        </p:txBody>
      </p:sp>
      <p:sp>
        <p:nvSpPr>
          <p:cNvPr id="8" name="Текст 4"/>
          <p:cNvSpPr txBox="1">
            <a:spLocks/>
          </p:cNvSpPr>
          <p:nvPr/>
        </p:nvSpPr>
        <p:spPr>
          <a:xfrm>
            <a:off x="4211960" y="620606"/>
            <a:ext cx="3998912" cy="1922462"/>
          </a:xfrm>
          <a:prstGeom prst="rect">
            <a:avLst/>
          </a:prstGeom>
        </p:spPr>
        <p:txBody>
          <a:bodyPr/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None/>
            </a:pPr>
            <a:r>
              <a:rPr lang="ru-RU" altLang="ru-RU" sz="2000" b="1" dirty="0">
                <a:solidFill>
                  <a:srgbClr val="800000"/>
                </a:solidFill>
                <a:latin typeface="Book Antiqua" panose="02040602050305030304" pitchFamily="18" charset="0"/>
              </a:rPr>
              <a:t>Именно эта организация подготовила греков к борьбе за независимость и навсегда связала историю Одессы с историей национально–государственного возрождения Греции.</a:t>
            </a:r>
          </a:p>
        </p:txBody>
      </p:sp>
    </p:spTree>
    <p:extLst>
      <p:ext uri="{BB962C8B-B14F-4D97-AF65-F5344CB8AC3E}">
        <p14:creationId xmlns:p14="http://schemas.microsoft.com/office/powerpoint/2010/main" val="1197161463"/>
      </p:ext>
    </p:extLst>
  </p:cSld>
  <p:clrMapOvr>
    <a:masterClrMapping/>
  </p:clrMapOvr>
  <p:transition spd="slow" advTm="5000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iliki Hetairia House in Odessa-8.JPG">
            <a:extLst>
              <a:ext uri="{FF2B5EF4-FFF2-40B4-BE49-F238E27FC236}">
                <a16:creationId xmlns:a16="http://schemas.microsoft.com/office/drawing/2014/main" id="{D80C2436-F17D-4B18-8B91-00790A12D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316835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250px-Museum_of_Filiki_Eteria%2C_Odessa">
            <a:extLst>
              <a:ext uri="{FF2B5EF4-FFF2-40B4-BE49-F238E27FC236}">
                <a16:creationId xmlns:a16="http://schemas.microsoft.com/office/drawing/2014/main" id="{C2A299D3-D033-4DAB-ACCF-FFD34343C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972480"/>
            <a:ext cx="3685908" cy="23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250px-The_members_of_Filiki_Eteria%2C_Odessa">
            <a:extLst>
              <a:ext uri="{FF2B5EF4-FFF2-40B4-BE49-F238E27FC236}">
                <a16:creationId xmlns:a16="http://schemas.microsoft.com/office/drawing/2014/main" id="{BEF1C0EE-B163-4D4B-8938-C06D1DA1E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4823" y="3530415"/>
            <a:ext cx="3441353" cy="2226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E3CE541-49CE-4EEE-8941-CE170A825D0E}"/>
              </a:ext>
            </a:extLst>
          </p:cNvPr>
          <p:cNvSpPr/>
          <p:nvPr/>
        </p:nvSpPr>
        <p:spPr>
          <a:xfrm>
            <a:off x="1115616" y="5756420"/>
            <a:ext cx="7416824" cy="982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80"/>
              </a:lnSpc>
              <a:spcAft>
                <a:spcPts val="0"/>
              </a:spcAft>
            </a:pP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Αναπαράσταση των Φιλικών, που συζητούν την ίδρυση της Φιλικής Εταιρείας στην Οδησσό το 1814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Музей ФИЛИКИ ЭТЕРИИ, Одесса, Красный пер., д. 18  (дом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Марасли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162487"/>
      </p:ext>
    </p:extLst>
  </p:cSld>
  <p:clrMapOvr>
    <a:masterClrMapping/>
  </p:clrMapOvr>
  <p:transition spd="slow" advTm="5000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hristophorosPeraivos.png">
            <a:extLst>
              <a:ext uri="{FF2B5EF4-FFF2-40B4-BE49-F238E27FC236}">
                <a16:creationId xmlns:a16="http://schemas.microsoft.com/office/drawing/2014/main" id="{BA536EFE-1699-4B27-A5C4-1A85BDAA1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9758" y="1119082"/>
            <a:ext cx="3444484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BDBD050-6629-4EDE-A203-3005BB0048A1}"/>
              </a:ext>
            </a:extLst>
          </p:cNvPr>
          <p:cNvSpPr/>
          <p:nvPr/>
        </p:nvSpPr>
        <p:spPr>
          <a:xfrm>
            <a:off x="2483768" y="4935506"/>
            <a:ext cx="45076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ХРИСТОФОРОС ПЕРРЕВОС </a:t>
            </a:r>
          </a:p>
          <a:p>
            <a:pPr algn="ctr"/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1773-1863</a:t>
            </a:r>
            <a:endParaRPr lang="en-US" sz="2400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ΧΡΙΣΤΟΦΟΡΟΣ ΠΕΡΡΑΙΒΟΣ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534497"/>
      </p:ext>
    </p:extLst>
  </p:cSld>
  <p:clrMapOvr>
    <a:masterClrMapping/>
  </p:clrMapOvr>
  <p:transition spd="slow" advTm="5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1655" y="530225"/>
            <a:ext cx="5586727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301485"/>
      </p:ext>
    </p:extLst>
  </p:cSld>
  <p:clrMapOvr>
    <a:masterClrMapping/>
  </p:clrMapOvr>
  <p:transition spd="slow" advTm="5000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oannis_Farmakis3">
            <a:extLst>
              <a:ext uri="{FF2B5EF4-FFF2-40B4-BE49-F238E27FC236}">
                <a16:creationId xmlns:a16="http://schemas.microsoft.com/office/drawing/2014/main" id="{795C167F-37AF-4305-8653-63061C719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548680"/>
            <a:ext cx="3168352" cy="425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834B82A-D586-45B3-9817-CE352391925D}"/>
              </a:ext>
            </a:extLst>
          </p:cNvPr>
          <p:cNvSpPr/>
          <p:nvPr/>
        </p:nvSpPr>
        <p:spPr>
          <a:xfrm>
            <a:off x="2666895" y="4803324"/>
            <a:ext cx="381021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ИОАННИС ФАРМАКИС </a:t>
            </a:r>
          </a:p>
          <a:p>
            <a:pPr algn="ctr"/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1750-1821</a:t>
            </a:r>
            <a:endParaRPr lang="en-US" sz="2400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ΙΩΑΝΝΗΣ ΦΑΡΜΑΚΗΣ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491943"/>
      </p:ext>
    </p:extLst>
  </p:cSld>
  <p:clrMapOvr>
    <a:masterClrMapping/>
  </p:clrMapOvr>
  <p:transition spd="slow" advTm="5000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-RODOKANAKI-1">
            <a:extLst>
              <a:ext uri="{FF2B5EF4-FFF2-40B4-BE49-F238E27FC236}">
                <a16:creationId xmlns:a16="http://schemas.microsoft.com/office/drawing/2014/main" id="{AB8BFEA2-0B5E-43A9-AA1D-6C1223E0F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548680"/>
            <a:ext cx="3312368" cy="4545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4B6CA4B-802E-4E64-AFE9-C970107BF608}"/>
              </a:ext>
            </a:extLst>
          </p:cNvPr>
          <p:cNvSpPr/>
          <p:nvPr/>
        </p:nvSpPr>
        <p:spPr>
          <a:xfrm>
            <a:off x="2263506" y="5229200"/>
            <a:ext cx="4257768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  <a:tabLst>
                <a:tab pos="3707130" algn="l"/>
              </a:tabLst>
            </a:pP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Федор Павлович Родоканаки</a:t>
            </a:r>
            <a:endParaRPr lang="en-US" sz="2400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3707130" algn="l"/>
              </a:tabLst>
            </a:pPr>
            <a:r>
              <a:rPr lang="el-G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Θεόδωρος Ροδοκανάκης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3707130" algn="l"/>
              </a:tabLs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1797— 1882</a:t>
            </a:r>
            <a:endParaRPr lang="ru-RU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89969"/>
      </p:ext>
    </p:extLst>
  </p:cSld>
  <p:clrMapOvr>
    <a:masterClrMapping/>
  </p:clrMapOvr>
  <p:transition spd="slow" advTm="5000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2" descr="http://opeterburge.ru/images/photo_gallery/Dostoprimechatelnosti/002_osobnyaki/00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4371070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Рисунок 1" descr="http://opeterburge.ru/images/article/349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3573016"/>
            <a:ext cx="3761631" cy="2819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48064" y="620688"/>
            <a:ext cx="33478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Знаменитый особняк  на Конногвардейском бульваре в центре Санкт-Петербурга, </a:t>
            </a:r>
            <a:r>
              <a:rPr lang="ru-RU" sz="2400" b="1" i="1" dirty="0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Дом с маврами</a:t>
            </a: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собственность Ф.П. Родоканаки / </a:t>
            </a:r>
            <a:endParaRPr lang="ru-RU" sz="2400" b="1" dirty="0">
              <a:solidFill>
                <a:srgbClr val="8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2399" y="3573016"/>
            <a:ext cx="34563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Τ</a:t>
            </a:r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ο π</a:t>
            </a:r>
            <a:r>
              <a:rPr lang="ru-RU" sz="24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ερίφημο</a:t>
            </a:r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α</a:t>
            </a:r>
            <a:r>
              <a:rPr lang="ru-RU" sz="24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νάκτορο</a:t>
            </a:r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Οίκος</a:t>
            </a:r>
            <a: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με</a:t>
            </a:r>
            <a: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τους</a:t>
            </a:r>
            <a: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μα</a:t>
            </a:r>
            <a:r>
              <a:rPr lang="ru-RU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ύρους</a:t>
            </a:r>
            <a: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στο</a:t>
            </a:r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κέντρο</a:t>
            </a:r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της</a:t>
            </a:r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Αγί</a:t>
            </a:r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ας Πετρούπολης (επί της οδού Krasnogvardeiskyi bulvar), </a:t>
            </a:r>
            <a:r>
              <a:rPr lang="el-GR" sz="24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ιδιοκτησία Θ</a:t>
            </a:r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l-GR" sz="24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Ροδοκανάκη</a:t>
            </a:r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83466234"/>
      </p:ext>
    </p:extLst>
  </p:cSld>
  <p:clrMapOvr>
    <a:masterClrMapping/>
  </p:clrMapOvr>
  <p:transition spd="slow" advTm="5000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21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548680"/>
            <a:ext cx="6136009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67544" y="4365104"/>
            <a:ext cx="82809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Απόφοιτοι Ροδοκανάκειου Παρθεναγωγείου Οδησσού, 1915.</a:t>
            </a:r>
          </a:p>
          <a:p>
            <a:endParaRPr lang="el-GR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[Από το βιβλίο «Ο Ελληνισμός της Ρωσίας και τα 33 χρόνια του εν Αθήναις Σωματείου των εκ Ρωσίας Ελλήνων». Επιμέλεια Ε. Παυλίδου. Αθήναι, 1953.]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Родоканакиевского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Девичьего Училища. Одесса, 1915 г. Из книги: Эллинизм России, под. ред. Э.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Павлидиса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Афины, 1953 г.</a:t>
            </a:r>
          </a:p>
        </p:txBody>
      </p:sp>
    </p:spTree>
    <p:extLst>
      <p:ext uri="{BB962C8B-B14F-4D97-AF65-F5344CB8AC3E}">
        <p14:creationId xmlns:p14="http://schemas.microsoft.com/office/powerpoint/2010/main" val="3122111206"/>
      </p:ext>
    </p:extLst>
  </p:cSld>
  <p:clrMapOvr>
    <a:masterClrMapping/>
  </p:clrMapOvr>
  <p:transition advClick="0" advTm="5000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404664"/>
            <a:ext cx="5979147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465247"/>
            <a:ext cx="82809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Εγκαίνια Εκκλησίας Μαρασλείου Γηροκομείου Οδησσού.</a:t>
            </a:r>
          </a:p>
          <a:p>
            <a:endParaRPr lang="el-GR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[Από το βιβλίο «Ο Ελληνισμός της Ρωσίας και τα 33 χρόνια του εν Αθήναις Σωματείου των εκ Ρωσίας Ελλήνων». Επιμέλεια Ε. Παυλίδου. Αθήναι, 1953. ]/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Храма в Доме Престарелых им.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Марисли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Одессе. Из книги: Эллинизм России, под. ред. Э.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Павлидиса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Афины, 1953 г.</a:t>
            </a:r>
          </a:p>
        </p:txBody>
      </p:sp>
    </p:spTree>
    <p:extLst>
      <p:ext uri="{BB962C8B-B14F-4D97-AF65-F5344CB8AC3E}">
        <p14:creationId xmlns:p14="http://schemas.microsoft.com/office/powerpoint/2010/main" val="4255597233"/>
      </p:ext>
    </p:extLst>
  </p:cSld>
  <p:clrMapOvr>
    <a:masterClrMapping/>
  </p:clrMapOvr>
  <p:transition advClick="0" advTm="5000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78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9672" y="200509"/>
            <a:ext cx="5832648" cy="4380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581128"/>
            <a:ext cx="84249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Εκατονταετηρίς της Ελληνικής Εκκλησίας Αγίας Τριάδος Οδησσού, 1906. [Από το βιβλίο «Ο Ελληνισμός της Ρωσίας και τα 33 χρόνια του εν Αθήναις Σωματείου των εκ Ρωσίας Ελλήνων». Επιμέλεια Ε. Παυλίδου. Αθήναι, 1953.]/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Торжества по случаю исполнения 100летия греческой церкви Святой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Троцы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Одессе, 1906 год. Из книги: Эллинизм России, под. ред. Э.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Павлидиса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Афины, 1953 г.</a:t>
            </a:r>
          </a:p>
          <a:p>
            <a:r>
              <a:rPr lang="ru-RU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3006389"/>
      </p:ext>
    </p:extLst>
  </p:cSld>
  <p:clrMapOvr>
    <a:masterClrMapping/>
  </p:clrMapOvr>
  <p:transition advClick="0" advTm="5000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onskoy_monastyr_27">
            <a:extLst>
              <a:ext uri="{FF2B5EF4-FFF2-40B4-BE49-F238E27FC236}">
                <a16:creationId xmlns:a16="http://schemas.microsoft.com/office/drawing/2014/main" id="{ACA1E093-F411-473A-9917-B2078E5F5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41" y="1180924"/>
            <a:ext cx="4338007" cy="289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706AAFA-0742-4C79-96AA-354331A0D38D}"/>
              </a:ext>
            </a:extLst>
          </p:cNvPr>
          <p:cNvSpPr/>
          <p:nvPr/>
        </p:nvSpPr>
        <p:spPr>
          <a:xfrm>
            <a:off x="666041" y="4365104"/>
            <a:ext cx="8064896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Греческий некрополь, Донской монастырь. Здесь похоронены братья Зосима, </a:t>
            </a:r>
            <a:r>
              <a:rPr lang="ru-RU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Мантос</a:t>
            </a:r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Ризарис</a:t>
            </a:r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многочисленные члены семьи </a:t>
            </a:r>
            <a:r>
              <a:rPr lang="ru-RU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Мпумпа</a:t>
            </a:r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семья </a:t>
            </a:r>
            <a:r>
              <a:rPr lang="ru-RU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Хатзикоста</a:t>
            </a:r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и </a:t>
            </a:r>
            <a:r>
              <a:rPr lang="ru-RU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Зоис</a:t>
            </a:r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Капланис</a:t>
            </a:r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l-GR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Εδώ βρισκονται και οι τάφοι επιφανών εμπόρων και εθνικών ευεργετών, όπως αυτοί των Θεοδόση και Ζώη Ζωσιμά, του Μάνθου Ριζάρη, μελών οικογένειας Μπούμπα, μελών οικογένειας Χατζηκώστα και του Ζώη Καπλάνη.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435" name="Picture 3" descr="Donskoy monastery 09.jpg">
            <a:extLst>
              <a:ext uri="{FF2B5EF4-FFF2-40B4-BE49-F238E27FC236}">
                <a16:creationId xmlns:a16="http://schemas.microsoft.com/office/drawing/2014/main" id="{6D9571B6-1545-4485-953D-48EE7F9E3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0805" y="1484784"/>
            <a:ext cx="3097154" cy="2244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2079991"/>
      </p:ext>
    </p:extLst>
  </p:cSld>
  <p:clrMapOvr>
    <a:masterClrMapping/>
  </p:clrMapOvr>
  <p:transition spd="slow" advTm="5000">
    <p:wip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Zois Kaplanis 1870 005.JPG">
            <a:extLst>
              <a:ext uri="{FF2B5EF4-FFF2-40B4-BE49-F238E27FC236}">
                <a16:creationId xmlns:a16="http://schemas.microsoft.com/office/drawing/2014/main" id="{D258E517-AA4F-47DD-9B17-17FE8B341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1124744"/>
            <a:ext cx="3384376" cy="3299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79FB633-A9FA-4102-A9F4-DE54CD48DD27}"/>
              </a:ext>
            </a:extLst>
          </p:cNvPr>
          <p:cNvSpPr/>
          <p:nvPr/>
        </p:nvSpPr>
        <p:spPr>
          <a:xfrm>
            <a:off x="2483768" y="458112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ЗОИС КАПЛАНИС (</a:t>
            </a:r>
            <a:r>
              <a:rPr lang="ru-RU" sz="2000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Эпир</a:t>
            </a:r>
            <a:r>
              <a:rPr lang="ru-RU" sz="20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1736 – Москва 1806), предприниматель и великий благодетель</a:t>
            </a:r>
            <a:endParaRPr lang="en-US" sz="2000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l-GR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ΖΩΗΣ ΚΑΠΛΑΝΗΣ</a:t>
            </a:r>
            <a:endParaRPr lang="ru-RU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582996"/>
      </p:ext>
    </p:extLst>
  </p:cSld>
  <p:clrMapOvr>
    <a:masterClrMapping/>
  </p:clrMapOvr>
  <p:transition spd="slow" advTm="5000">
    <p:wip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 result for ÎÏÎ¬Î½Î½Î·Ï ÎÎ¿Î¼ÏÏÎ»Î·Ï">
            <a:extLst>
              <a:ext uri="{FF2B5EF4-FFF2-40B4-BE49-F238E27FC236}">
                <a16:creationId xmlns:a16="http://schemas.microsoft.com/office/drawing/2014/main" id="{C6FD714F-958D-479E-A4A3-7997803E8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1196752"/>
            <a:ext cx="6015126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AF143B6-5A16-4B09-B753-1D5DCFDCB3E0}"/>
              </a:ext>
            </a:extLst>
          </p:cNvPr>
          <p:cNvSpPr/>
          <p:nvPr/>
        </p:nvSpPr>
        <p:spPr>
          <a:xfrm>
            <a:off x="2809238" y="5085184"/>
            <a:ext cx="37800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ИОАННИС ДОМПОЛИС</a:t>
            </a:r>
            <a:endParaRPr lang="en-US" sz="2400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Ιωάννης Δόμπολης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869815"/>
      </p:ext>
    </p:extLst>
  </p:cSld>
  <p:clrMapOvr>
    <a:masterClrMapping/>
  </p:clrMapOvr>
  <p:transition spd="slow" advTm="5000">
    <p:wip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oannis varvakis.jpg">
            <a:extLst>
              <a:ext uri="{FF2B5EF4-FFF2-40B4-BE49-F238E27FC236}">
                <a16:creationId xmlns:a16="http://schemas.microsoft.com/office/drawing/2014/main" id="{DA5A93A4-A88E-4B3C-88F1-A2F2FDF01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6746" y="1268760"/>
            <a:ext cx="2602542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B929D7F-7BCD-4A3F-9554-3E433511462F}"/>
              </a:ext>
            </a:extLst>
          </p:cNvPr>
          <p:cNvSpPr/>
          <p:nvPr/>
        </p:nvSpPr>
        <p:spPr>
          <a:xfrm>
            <a:off x="2918754" y="4869160"/>
            <a:ext cx="365241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ИОАННИС ВАРВАКИС </a:t>
            </a:r>
          </a:p>
          <a:p>
            <a:pPr algn="ctr"/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l-GR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Ιωάννης Βαρβάκης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17</a:t>
            </a:r>
            <a:r>
              <a:rPr lang="el-GR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45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- 1825</a:t>
            </a:r>
            <a:r>
              <a:rPr lang="ru-RU" sz="2400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511841"/>
      </p:ext>
    </p:extLst>
  </p:cSld>
  <p:clrMapOvr>
    <a:masterClrMapping/>
  </p:clrMapOvr>
  <p:transition spd="slow" advTm="5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046" y="5157192"/>
            <a:ext cx="8183880" cy="677768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800000"/>
                </a:solidFill>
                <a:latin typeface="Book Antiqua" panose="02040602050305030304" pitchFamily="18" charset="0"/>
              </a:rPr>
              <a:t>Пантикапей</a:t>
            </a:r>
            <a:r>
              <a:rPr lang="el-GR" dirty="0">
                <a:solidFill>
                  <a:srgbClr val="800000"/>
                </a:solidFill>
                <a:latin typeface="Book Antiqua" panose="02040602050305030304" pitchFamily="18" charset="0"/>
              </a:rPr>
              <a:t> / </a:t>
            </a:r>
            <a:r>
              <a:rPr lang="el-GR" dirty="0">
                <a:solidFill>
                  <a:srgbClr val="002060"/>
                </a:solidFill>
                <a:latin typeface="Book Antiqua" panose="02040602050305030304" pitchFamily="18" charset="0"/>
              </a:rPr>
              <a:t>Παντικάπαιον</a:t>
            </a:r>
            <a:endParaRPr lang="ru-RU" dirty="0">
              <a:solidFill>
                <a:srgbClr val="8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6146" name="Picture 2" descr="\\192.168.0.106\Data\ДОКУМЕНТЫ1\2016\PROJECTS 2016\Парламентская газета,08.06\map_bospor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836712"/>
            <a:ext cx="4108349" cy="202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192.168.0.106\Data\ДОКУМЕНТЫ1\2016\PROJECTS 2016\Парламентская газета,08.06\pantikapei-se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2492896"/>
            <a:ext cx="3744416" cy="256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53919"/>
      </p:ext>
    </p:extLst>
  </p:cSld>
  <p:clrMapOvr>
    <a:masterClrMapping/>
  </p:clrMapOvr>
  <p:transition spd="slow" advTm="5000">
    <p:wip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4" descr="Portrait of Dmitry Benardaki by Carl von Steuben.jpg">
            <a:extLst>
              <a:ext uri="{FF2B5EF4-FFF2-40B4-BE49-F238E27FC236}">
                <a16:creationId xmlns:a16="http://schemas.microsoft.com/office/drawing/2014/main" id="{8E47BAF9-D72E-415B-A557-760F51E72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476672"/>
            <a:ext cx="3865091" cy="459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317D8FE-E941-4AD6-831F-86C09797CCE8}"/>
              </a:ext>
            </a:extLst>
          </p:cNvPr>
          <p:cNvSpPr/>
          <p:nvPr/>
        </p:nvSpPr>
        <p:spPr>
          <a:xfrm>
            <a:off x="2483768" y="507645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ДИМИТРИОС БЕРНАРДАКИС - Дмитрий </a:t>
            </a:r>
            <a:r>
              <a:rPr lang="ru-RU" sz="2000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Бенардаки</a:t>
            </a:r>
            <a:endParaRPr lang="en-US" sz="2000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ΔΗΜΗΤΡΙΟΣ ΜΠΕΡΝΑΡΔΑΚΗΣ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1799 - 1870 </a:t>
            </a:r>
          </a:p>
        </p:txBody>
      </p:sp>
    </p:spTree>
    <p:extLst>
      <p:ext uri="{BB962C8B-B14F-4D97-AF65-F5344CB8AC3E}">
        <p14:creationId xmlns:p14="http://schemas.microsoft.com/office/powerpoint/2010/main" val="621466749"/>
      </p:ext>
    </p:extLst>
  </p:cSld>
  <p:clrMapOvr>
    <a:masterClrMapping/>
  </p:clrMapOvr>
  <p:transition spd="slow" advTm="5000">
    <p:wip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Maris Ballianos.JPG">
            <a:extLst>
              <a:ext uri="{FF2B5EF4-FFF2-40B4-BE49-F238E27FC236}">
                <a16:creationId xmlns:a16="http://schemas.microsoft.com/office/drawing/2014/main" id="{037B0714-B8D3-40AC-837F-EC9979092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2733" y="548680"/>
            <a:ext cx="4278534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83EABFF-4643-47BD-A0FD-FAAEF6CDC357}"/>
              </a:ext>
            </a:extLst>
          </p:cNvPr>
          <p:cNvSpPr/>
          <p:nvPr/>
        </p:nvSpPr>
        <p:spPr>
          <a:xfrm>
            <a:off x="3252824" y="5431757"/>
            <a:ext cx="26383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МАРИС ВАЛЛИАНОС</a:t>
            </a:r>
            <a:endParaRPr lang="en-US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ΜΑΡΗΣ ΒΑΛΛΙΑΝΟΣ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1808 - 1896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066496"/>
      </p:ext>
    </p:extLst>
  </p:cSld>
  <p:clrMapOvr>
    <a:masterClrMapping/>
  </p:clrMapOvr>
  <p:transition spd="slow" advTm="5000">
    <p:wip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 result for ÎµÎ¸Î½Î¹ÎºÎ® Î²Î¹Î²Î»Î¹Î¿Î¸Î®ÎºÎ·">
            <a:extLst>
              <a:ext uri="{FF2B5EF4-FFF2-40B4-BE49-F238E27FC236}">
                <a16:creationId xmlns:a16="http://schemas.microsoft.com/office/drawing/2014/main" id="{E80A0686-BEF4-427A-B102-1105DBFAB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184" y="1196752"/>
            <a:ext cx="7171632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8610D9B-7B7B-4CED-A3FE-ACE5106C1983}"/>
              </a:ext>
            </a:extLst>
          </p:cNvPr>
          <p:cNvSpPr/>
          <p:nvPr/>
        </p:nvSpPr>
        <p:spPr>
          <a:xfrm>
            <a:off x="2553273" y="5291916"/>
            <a:ext cx="42511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Национальная Библиотека Греции</a:t>
            </a:r>
            <a:endParaRPr lang="en-US" sz="2000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Εθνική Βιβλιοθήκη της Ελλάδας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939667"/>
      </p:ext>
    </p:extLst>
  </p:cSld>
  <p:clrMapOvr>
    <a:masterClrMapping/>
  </p:clrMapOvr>
  <p:transition spd="slow" advTm="5000">
    <p:wip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2f8f99870c0851e46462f10c5592920a_L">
            <a:extLst>
              <a:ext uri="{FF2B5EF4-FFF2-40B4-BE49-F238E27FC236}">
                <a16:creationId xmlns:a16="http://schemas.microsoft.com/office/drawing/2014/main" id="{DBC58801-17D2-4404-8275-A152D95FA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2798" y="1196752"/>
            <a:ext cx="4098404" cy="309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E75846B-6D0F-418A-AD0F-990E2B7217C3}"/>
              </a:ext>
            </a:extLst>
          </p:cNvPr>
          <p:cNvSpPr/>
          <p:nvPr/>
        </p:nvSpPr>
        <p:spPr>
          <a:xfrm>
            <a:off x="2238703" y="4635062"/>
            <a:ext cx="50182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Константин Иванович </a:t>
            </a:r>
            <a:r>
              <a:rPr lang="ru-RU" sz="2400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Месаксуди</a:t>
            </a:r>
            <a:endParaRPr lang="en-US" sz="2400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Κωνσταντίνος Μεσαξούδης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1836 - 1908</a:t>
            </a:r>
          </a:p>
        </p:txBody>
      </p:sp>
    </p:spTree>
    <p:extLst>
      <p:ext uri="{BB962C8B-B14F-4D97-AF65-F5344CB8AC3E}">
        <p14:creationId xmlns:p14="http://schemas.microsoft.com/office/powerpoint/2010/main" val="683809597"/>
      </p:ext>
    </p:extLst>
  </p:cSld>
  <p:clrMapOvr>
    <a:masterClrMapping/>
  </p:clrMapOvr>
  <p:transition spd="slow" advTm="5000">
    <p:wip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1" name="Рисунок 260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5638" y="620688"/>
            <a:ext cx="3600400" cy="547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ая соединительная линия 259"/>
          <p:cNvSpPr>
            <a:spLocks noChangeShapeType="1"/>
          </p:cNvSpPr>
          <p:nvPr/>
        </p:nvSpPr>
        <p:spPr bwMode="auto">
          <a:xfrm>
            <a:off x="2255838" y="2593975"/>
            <a:ext cx="190500" cy="0"/>
          </a:xfrm>
          <a:prstGeom prst="lin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Прямая соединительная линия 258"/>
          <p:cNvSpPr>
            <a:spLocks noChangeShapeType="1"/>
          </p:cNvSpPr>
          <p:nvPr/>
        </p:nvSpPr>
        <p:spPr bwMode="auto">
          <a:xfrm>
            <a:off x="2255838" y="2593975"/>
            <a:ext cx="190500" cy="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Прямая соединительная линия 257"/>
          <p:cNvSpPr>
            <a:spLocks noChangeShapeType="1"/>
          </p:cNvSpPr>
          <p:nvPr/>
        </p:nvSpPr>
        <p:spPr bwMode="auto">
          <a:xfrm>
            <a:off x="8716963" y="2593975"/>
            <a:ext cx="190500" cy="0"/>
          </a:xfrm>
          <a:prstGeom prst="lin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ая соединительная линия 256"/>
          <p:cNvSpPr>
            <a:spLocks noChangeShapeType="1"/>
          </p:cNvSpPr>
          <p:nvPr/>
        </p:nvSpPr>
        <p:spPr bwMode="auto">
          <a:xfrm>
            <a:off x="8716963" y="2593975"/>
            <a:ext cx="190500" cy="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ая соединительная линия 255"/>
          <p:cNvSpPr>
            <a:spLocks noChangeShapeType="1"/>
          </p:cNvSpPr>
          <p:nvPr/>
        </p:nvSpPr>
        <p:spPr bwMode="auto">
          <a:xfrm>
            <a:off x="2522538" y="2670175"/>
            <a:ext cx="0" cy="190500"/>
          </a:xfrm>
          <a:prstGeom prst="lin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ая соединительная линия 254"/>
          <p:cNvSpPr>
            <a:spLocks noChangeShapeType="1"/>
          </p:cNvSpPr>
          <p:nvPr/>
        </p:nvSpPr>
        <p:spPr bwMode="auto">
          <a:xfrm>
            <a:off x="2522538" y="2670175"/>
            <a:ext cx="0" cy="19050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Прямая соединительная линия 253"/>
          <p:cNvSpPr>
            <a:spLocks noChangeShapeType="1"/>
          </p:cNvSpPr>
          <p:nvPr/>
        </p:nvSpPr>
        <p:spPr bwMode="auto">
          <a:xfrm>
            <a:off x="8640763" y="2670175"/>
            <a:ext cx="0" cy="190500"/>
          </a:xfrm>
          <a:prstGeom prst="lin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Прямая соединительная линия 252"/>
          <p:cNvSpPr>
            <a:spLocks noChangeShapeType="1"/>
          </p:cNvSpPr>
          <p:nvPr/>
        </p:nvSpPr>
        <p:spPr bwMode="auto">
          <a:xfrm>
            <a:off x="8640763" y="2670175"/>
            <a:ext cx="0" cy="19050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2600159" y="10652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" name="Rectangle 26"/>
          <p:cNvSpPr>
            <a:spLocks noChangeArrowheads="1"/>
          </p:cNvSpPr>
          <p:nvPr/>
        </p:nvSpPr>
        <p:spPr bwMode="auto">
          <a:xfrm>
            <a:off x="2646363" y="1905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4189388" y="404664"/>
            <a:ext cx="439422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Times New Roman" panose="02020603050405020304" pitchFamily="18" charset="0"/>
              </a:rPr>
              <a:t>Δι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Times New Roman" panose="02020603050405020304" pitchFamily="18" charset="0"/>
              </a:rPr>
              <a:t>αφημιστική αφίσα δεκαετίας 1920:</a:t>
            </a:r>
            <a:endParaRPr lang="ru-RU" alt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Times New Roman" panose="02020603050405020304" pitchFamily="18" charset="0"/>
              </a:rPr>
              <a:t>«Καπνίζετε τσιγάρα των καλύτερων εργοστασίων της Κριμαίας, πρώην ‘‘Μεσαξούδη’’ και ‘‘Σταμπόλη’’ κ.ά., που προέρχονται από καπνά της νότιας Κρι-</a:t>
            </a:r>
            <a:endParaRPr lang="ru-RU" alt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Times New Roman" panose="02020603050405020304" pitchFamily="18" charset="0"/>
              </a:rPr>
              <a:t>μαίας και του Σουχούμι.</a:t>
            </a:r>
            <a:endParaRPr lang="ru-RU" alt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Times New Roman" panose="02020603050405020304" pitchFamily="18" charset="0"/>
              </a:rPr>
              <a:t>KRIMTABACTRUST</a:t>
            </a:r>
            <a:r>
              <a:rPr lang="el-GR" alt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Times New Roman" panose="02020603050405020304" pitchFamily="18" charset="0"/>
              </a:rPr>
              <a:t>. Παράρτημα του Πετρογκράντ. Λεωφ. 25ης Οκτωβρίου 54, τηλ. 5-36-52.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Times New Roman" panose="02020603050405020304" pitchFamily="18" charset="0"/>
              </a:rPr>
              <a:t>Σε κρατικούς φορείς, συνεταιρισμούς και συλλόγους (κολλεκτίβες) προσφέρεται έκπτωση.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Times New Roman" panose="02020603050405020304" pitchFamily="18" charset="0"/>
              </a:rPr>
              <a:t>Για αγοραστές από άλλες πόλεις προβλέπεται μία συσκευασία δωρεάν».</a:t>
            </a:r>
            <a:endParaRPr lang="ru-RU" alt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Times New Roman" panose="02020603050405020304" pitchFamily="18" charset="0"/>
              </a:rPr>
              <a:t>Πηγή: 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Times New Roman" panose="02020603050405020304" pitchFamily="18" charset="0"/>
              </a:rPr>
              <a:t>AKGIKZ</a:t>
            </a:r>
            <a:r>
              <a:rPr lang="el-GR" alt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Times New Roman" panose="02020603050405020304" pitchFamily="18" charset="0"/>
              </a:rPr>
              <a:t> – Αρχείο Κρατικού Μουσείου Ιστορίας και Πολιτισμού του Κερτς. /</a:t>
            </a:r>
            <a:endParaRPr lang="ru-RU" alt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Times New Roman" panose="02020603050405020304" pitchFamily="18" charset="0"/>
              </a:rPr>
              <a:t>Рекламная брошюра табачной фабрики «</a:t>
            </a:r>
            <a:r>
              <a:rPr lang="ru-RU" altLang="ru-RU" b="1" dirty="0" err="1">
                <a:solidFill>
                  <a:srgbClr val="C0000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Times New Roman" panose="02020603050405020304" pitchFamily="18" charset="0"/>
              </a:rPr>
              <a:t>Месаксуди</a:t>
            </a:r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Times New Roman" panose="02020603050405020304" pitchFamily="18" charset="0"/>
              </a:rPr>
              <a:t>», 1920-е гг.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Times New Roman" panose="02020603050405020304" pitchFamily="18" charset="0"/>
              </a:rPr>
              <a:t>Архив Керченского Государственного Историко-Культурного Заповедника (АКГИКЗ</a:t>
            </a:r>
            <a:r>
              <a:rPr lang="ru-RU" altLang="ru-RU" b="1" dirty="0">
                <a:latin typeface="Times New Roman" panose="02020603050405020304" pitchFamily="18" charset="0"/>
                <a:ea typeface="Bookman Old Style" panose="02050604050505020204" pitchFamily="18" charset="0"/>
                <a:cs typeface="Times New Roman" panose="02020603050405020304" pitchFamily="18" charset="0"/>
              </a:rPr>
              <a:t>)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10438"/>
      </p:ext>
    </p:extLst>
  </p:cSld>
  <p:clrMapOvr>
    <a:masterClrMapping/>
  </p:clrMapOvr>
  <p:transition advClick="0" advTm="5000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37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79712" y="476672"/>
            <a:ext cx="5612831" cy="315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67544" y="3641355"/>
            <a:ext cx="44644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Κωνσταντίνος Μεσαξούδης. [Από το βιβλίο «Ο Ελληνισμός της Ρωσίας και τα 33 χρόνια του εν Αθήναις Σωματείου των εκ Ρωσίας Ελλήνων». Επιμέλεια Ε. Παυλίδου. Αθήναι, 1953.]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 Иванович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Месаксуди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Из книги: Эллинизм России, под. ред. Э.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Павлидиса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Афины, 1953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756357" y="3635623"/>
            <a:ext cx="41044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Μαρία Μεσαξούδη.</a:t>
            </a:r>
          </a:p>
          <a:p>
            <a:r>
              <a:rPr lang="el-GR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[Από το βιβλίο «Ο Ελληνισμός της Ρωσίας και τα 33 χρόνια του εν Αθήναις Σωματείου των εκ Ρωσίας Ελλήνων». Επιμέλεια Ε. Παυλίδου. Αθήναι, 1953.] / </a:t>
            </a:r>
            <a:r>
              <a:rPr lang="el-GR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Мария Месаксуди. Из книги: Эллинизм России, под. ред. Э. Павлидиса. Афины, 1953</a:t>
            </a:r>
          </a:p>
        </p:txBody>
      </p:sp>
    </p:spTree>
    <p:extLst>
      <p:ext uri="{BB962C8B-B14F-4D97-AF65-F5344CB8AC3E}">
        <p14:creationId xmlns:p14="http://schemas.microsoft.com/office/powerpoint/2010/main" val="3905713064"/>
      </p:ext>
    </p:extLst>
  </p:cSld>
  <p:clrMapOvr>
    <a:masterClrMapping/>
  </p:clrMapOvr>
  <p:transition advClick="0" advTm="5000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3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4392488" cy="526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76056" y="908720"/>
            <a:ext cx="381642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Ελπίς (Ναντέζντα) Μεσαξούδη.</a:t>
            </a:r>
          </a:p>
          <a:p>
            <a:endParaRPr lang="el-GR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[Από το βιβλίο «Ο Ελληνισμός της Ρωσίας και τα 33 χρόνια του εν Αθήναις Σωματείου των εκ Ρωσίας Ελλήνων». Επιμέλεια Ε. Παυλίδου. Αθήναι, 1953.]/ </a:t>
            </a:r>
            <a:r>
              <a:rPr lang="el-GR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Надежда Месаксуди. Из книги: Эллинизм России, под. ред. Э. Павлидиса. Афины, 1953 г.</a:t>
            </a:r>
          </a:p>
        </p:txBody>
      </p:sp>
    </p:spTree>
    <p:extLst>
      <p:ext uri="{BB962C8B-B14F-4D97-AF65-F5344CB8AC3E}">
        <p14:creationId xmlns:p14="http://schemas.microsoft.com/office/powerpoint/2010/main" val="2627048065"/>
      </p:ext>
    </p:extLst>
  </p:cSld>
  <p:clrMapOvr>
    <a:masterClrMapping/>
  </p:clrMapOvr>
  <p:transition advClick="0" advTm="5000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Рисунок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692696"/>
            <a:ext cx="2911944" cy="4628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5445224"/>
            <a:ext cx="83884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 аренды поместий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Месаксуди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Συμβόλαιο ενοικίασης κτημάτων, που ανήκουν στην οικογένεια «Μεσαξούδη», 1905. Κεντρικό Κρατικό Αρχείο Κριμαίας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44509"/>
      </p:ext>
    </p:extLst>
  </p:cSld>
  <p:clrMapOvr>
    <a:masterClrMapping/>
  </p:clrMapOvr>
  <p:transition advClick="0" advTm="5000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Рисунок 5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8579" y="775474"/>
            <a:ext cx="4577638" cy="472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35292" y="5478957"/>
            <a:ext cx="616181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акционеров табачной фабрики «</a:t>
            </a:r>
            <a:r>
              <a:rPr lang="ru-RU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Месаксуди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1912г.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l-GR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Κατάσταση μετόχων καπνεργοστασίου «Μεσαξούδη», 1912. </a:t>
            </a:r>
            <a:r>
              <a:rPr lang="el-GR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Κεντρικό Κρατικό Αρχείο Κριμαίας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504439"/>
      </p:ext>
    </p:extLst>
  </p:cSld>
  <p:clrMapOvr>
    <a:masterClrMapping/>
  </p:clrMapOvr>
  <p:transition advClick="0" advTm="5000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404664"/>
            <a:ext cx="3509543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5805264"/>
            <a:ext cx="71642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акционеров табачной фабрики «</a:t>
            </a:r>
            <a:r>
              <a:rPr lang="ru-RU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Месаксуди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1912г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l-GR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Κατάσταση μετόχων καπνεργοστασίου «Μεσαξούδη», 1912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36829"/>
      </p:ext>
    </p:extLst>
  </p:cSld>
  <p:clrMapOvr>
    <a:masterClrMapping/>
  </p:clrMapOvr>
  <p:transition advClick="0" advTm="5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192.168.0.106\Data\ДОКУМЕНТЫ1\2016\PROJECTS 2016\Парламентская газета,08.06\колонизац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3547872" cy="237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\\192.168.0.106\Data\ДОКУМЕНТЫ1\2016\PROJECTS 2016\Парламентская газета,08.06\тавр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3668" y="3140968"/>
            <a:ext cx="5976664" cy="259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55976" y="1142662"/>
            <a:ext cx="43165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800000"/>
                </a:solidFill>
                <a:latin typeface="Book Antiqua" panose="02040602050305030304" pitchFamily="18" charset="0"/>
              </a:rPr>
              <a:t>Великая Колонизация</a:t>
            </a:r>
            <a:endParaRPr lang="el-GR" sz="2800" b="1" dirty="0">
              <a:solidFill>
                <a:srgbClr val="800000"/>
              </a:solidFill>
              <a:latin typeface="Book Antiqua" panose="02040602050305030304" pitchFamily="18" charset="0"/>
            </a:endParaRPr>
          </a:p>
          <a:p>
            <a:r>
              <a:rPr lang="el-GR" sz="2800" b="1" dirty="0">
                <a:solidFill>
                  <a:srgbClr val="800000"/>
                </a:solidFill>
                <a:latin typeface="Book Antiqua" panose="02040602050305030304" pitchFamily="18" charset="0"/>
              </a:rPr>
              <a:t> </a:t>
            </a:r>
            <a:r>
              <a:rPr lang="en-US" sz="2800" b="1" dirty="0">
                <a:solidFill>
                  <a:srgbClr val="800000"/>
                </a:solidFill>
                <a:latin typeface="Book Antiqua" panose="02040602050305030304" pitchFamily="18" charset="0"/>
              </a:rPr>
              <a:t>VII – V </a:t>
            </a:r>
            <a:r>
              <a:rPr lang="ru-RU" sz="2800" b="1" dirty="0">
                <a:solidFill>
                  <a:srgbClr val="800000"/>
                </a:solidFill>
                <a:latin typeface="Book Antiqua" panose="02040602050305030304" pitchFamily="18" charset="0"/>
              </a:rPr>
              <a:t>вв. до н.э. </a:t>
            </a:r>
            <a:r>
              <a:rPr lang="el-GR" sz="2800" b="1" dirty="0">
                <a:solidFill>
                  <a:srgbClr val="800000"/>
                </a:solidFill>
                <a:latin typeface="Book Antiqua" panose="02040602050305030304" pitchFamily="18" charset="0"/>
              </a:rPr>
              <a:t>/ </a:t>
            </a:r>
          </a:p>
          <a:p>
            <a:r>
              <a:rPr lang="el-GR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Μεγάλος Εποικισμός, </a:t>
            </a:r>
          </a:p>
          <a:p>
            <a:r>
              <a:rPr lang="el-GR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7</a:t>
            </a:r>
            <a:r>
              <a:rPr lang="el-GR" sz="2800" b="1" baseline="30000" dirty="0">
                <a:solidFill>
                  <a:srgbClr val="002060"/>
                </a:solidFill>
                <a:latin typeface="Book Antiqua" panose="02040602050305030304" pitchFamily="18" charset="0"/>
              </a:rPr>
              <a:t>ος</a:t>
            </a:r>
            <a:r>
              <a:rPr lang="el-GR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– 5</a:t>
            </a:r>
            <a:r>
              <a:rPr lang="el-GR" sz="2800" b="1" baseline="30000" dirty="0">
                <a:solidFill>
                  <a:srgbClr val="002060"/>
                </a:solidFill>
                <a:latin typeface="Book Antiqua" panose="02040602050305030304" pitchFamily="18" charset="0"/>
              </a:rPr>
              <a:t>ος</a:t>
            </a:r>
            <a:r>
              <a:rPr lang="el-GR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αι. π.Χ.</a:t>
            </a:r>
          </a:p>
          <a:p>
            <a:r>
              <a:rPr lang="el-GR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endParaRPr lang="ru-RU" sz="2800" b="1" dirty="0">
              <a:solidFill>
                <a:srgbClr val="80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096512"/>
      </p:ext>
    </p:extLst>
  </p:cSld>
  <p:clrMapOvr>
    <a:masterClrMapping/>
  </p:clrMapOvr>
  <p:transition spd="slow" advTm="5000">
    <p:wip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9DA0E6EE-82A3-4EA2-B552-A0D3BE326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1263080"/>
            <a:ext cx="1944216" cy="2863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472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</p:pic>
      <p:pic>
        <p:nvPicPr>
          <p:cNvPr id="26627" name="Picture 3">
            <a:extLst>
              <a:ext uri="{FF2B5EF4-FFF2-40B4-BE49-F238E27FC236}">
                <a16:creationId xmlns:a16="http://schemas.microsoft.com/office/drawing/2014/main" id="{1B956614-9FC2-44E0-905B-45981EC7F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263080"/>
            <a:ext cx="1957585" cy="2863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472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8BA8D0F-C797-439B-B48C-8B747CECE92D}"/>
              </a:ext>
            </a:extLst>
          </p:cNvPr>
          <p:cNvSpPr/>
          <p:nvPr/>
        </p:nvSpPr>
        <p:spPr>
          <a:xfrm>
            <a:off x="963464" y="4509120"/>
            <a:ext cx="35323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Владимир Коккинаки</a:t>
            </a:r>
            <a:endParaRPr lang="en-US" sz="2400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Βλαδίμηρος Κοκκινάκης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1904 - 1985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00ED0B4-0274-4142-BB00-E62098A6C1DE}"/>
              </a:ext>
            </a:extLst>
          </p:cNvPr>
          <p:cNvSpPr/>
          <p:nvPr/>
        </p:nvSpPr>
        <p:spPr>
          <a:xfrm>
            <a:off x="4606119" y="4509120"/>
            <a:ext cx="37476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Константин Коккинаки</a:t>
            </a:r>
            <a:endParaRPr lang="en-US" sz="2400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Κωνσταντίνος Κοκκινάκης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1910 - 1990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657439"/>
      </p:ext>
    </p:extLst>
  </p:cSld>
  <p:clrMapOvr>
    <a:masterClrMapping/>
  </p:clrMapOvr>
  <p:transition spd="slow" advTm="5000">
    <p:wip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2132545F-B094-4D9A-8C15-DA9D64F8EDD8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60437"/>
            <a:ext cx="1646237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472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</p:pic>
      <p:pic>
        <p:nvPicPr>
          <p:cNvPr id="27651" name="Picture 2">
            <a:extLst>
              <a:ext uri="{FF2B5EF4-FFF2-40B4-BE49-F238E27FC236}">
                <a16:creationId xmlns:a16="http://schemas.microsoft.com/office/drawing/2014/main" id="{6449BCF2-35CE-49CF-B14B-1686CAB9A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4019" y="960436"/>
            <a:ext cx="1677205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472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</p:pic>
      <p:pic>
        <p:nvPicPr>
          <p:cNvPr id="27652" name="Picture 2">
            <a:extLst>
              <a:ext uri="{FF2B5EF4-FFF2-40B4-BE49-F238E27FC236}">
                <a16:creationId xmlns:a16="http://schemas.microsoft.com/office/drawing/2014/main" id="{FA6F9E7E-846C-4F02-A769-EC5E96972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5399" y="960436"/>
            <a:ext cx="1604994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472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FA62086-9F4B-43FE-9C47-50C2B4397190}"/>
              </a:ext>
            </a:extLst>
          </p:cNvPr>
          <p:cNvSpPr/>
          <p:nvPr/>
        </p:nvSpPr>
        <p:spPr>
          <a:xfrm>
            <a:off x="6094684" y="3861047"/>
            <a:ext cx="30884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Владимир Колпакчи, </a:t>
            </a:r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l-GR" sz="24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Βλαδίμηρος Κολπακτσής</a:t>
            </a: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1899-1961</a:t>
            </a:r>
          </a:p>
          <a:p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86CB96D-C314-49FE-B281-E19BDCBC41C8}"/>
              </a:ext>
            </a:extLst>
          </p:cNvPr>
          <p:cNvSpPr/>
          <p:nvPr/>
        </p:nvSpPr>
        <p:spPr>
          <a:xfrm>
            <a:off x="3563888" y="3879767"/>
            <a:ext cx="28060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Феофилакт</a:t>
            </a: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Зубалов</a:t>
            </a: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l-GR" sz="24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Θεοφύλακτος Ζουμπάλοβ</a:t>
            </a: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l-GR" sz="24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1915 - 1968 </a:t>
            </a:r>
            <a:endParaRPr lang="ru-RU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B6BB5A6-4DFD-4241-8312-9C50BDF65D1A}"/>
              </a:ext>
            </a:extLst>
          </p:cNvPr>
          <p:cNvSpPr/>
          <p:nvPr/>
        </p:nvSpPr>
        <p:spPr>
          <a:xfrm>
            <a:off x="615714" y="3752193"/>
            <a:ext cx="25020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Григорий </a:t>
            </a:r>
            <a:r>
              <a:rPr lang="ru-RU" sz="2400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Бахчиванджи</a:t>
            </a:r>
            <a:r>
              <a:rPr lang="el-GR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l-GR" sz="24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Γρηγόριος Μπαχτζιβαντζής</a:t>
            </a: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l-GR" sz="24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1909 - 1943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0348708"/>
      </p:ext>
    </p:extLst>
  </p:cSld>
  <p:clrMapOvr>
    <a:masterClrMapping/>
  </p:clrMapOvr>
  <p:transition spd="slow" advTm="5000">
    <p:wip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3D85E82F-2549-4C1A-B3C9-7A0190C90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1728192" cy="2540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472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</p:pic>
      <p:pic>
        <p:nvPicPr>
          <p:cNvPr id="28675" name="Рисунок 1">
            <a:extLst>
              <a:ext uri="{FF2B5EF4-FFF2-40B4-BE49-F238E27FC236}">
                <a16:creationId xmlns:a16="http://schemas.microsoft.com/office/drawing/2014/main" id="{9D896ED5-A940-48D5-AE5A-203AF07C9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980728"/>
            <a:ext cx="1728192" cy="2540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Рисунок 1">
            <a:extLst>
              <a:ext uri="{FF2B5EF4-FFF2-40B4-BE49-F238E27FC236}">
                <a16:creationId xmlns:a16="http://schemas.microsoft.com/office/drawing/2014/main" id="{F7A49FE7-3FE4-49EA-A667-7D0CA69EE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3086" y="980728"/>
            <a:ext cx="1728192" cy="252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7E4CEA6-4636-4338-B9F8-3D545159FD98}"/>
              </a:ext>
            </a:extLst>
          </p:cNvPr>
          <p:cNvSpPr/>
          <p:nvPr/>
        </p:nvSpPr>
        <p:spPr>
          <a:xfrm>
            <a:off x="6193086" y="4149080"/>
            <a:ext cx="208554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Степан Мурза </a:t>
            </a:r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l-GR" sz="24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Στέφανος Μουρζάς</a:t>
            </a: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1917 - 1974</a:t>
            </a:r>
            <a:endParaRPr lang="ru-RU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9E26DE8-AEF9-4034-90F2-8D2502C99141}"/>
              </a:ext>
            </a:extLst>
          </p:cNvPr>
          <p:cNvSpPr/>
          <p:nvPr/>
        </p:nvSpPr>
        <p:spPr>
          <a:xfrm>
            <a:off x="3717611" y="4149080"/>
            <a:ext cx="206594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Илья Мурза </a:t>
            </a:r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</a:t>
            </a:r>
            <a:r>
              <a:rPr lang="el-GR" sz="24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Ηλίας Μουρζάς</a:t>
            </a: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1904—1983</a:t>
            </a:r>
            <a:endParaRPr lang="ru-RU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B56BDF6-481B-468D-9AAA-EBED9D266474}"/>
              </a:ext>
            </a:extLst>
          </p:cNvPr>
          <p:cNvSpPr/>
          <p:nvPr/>
        </p:nvSpPr>
        <p:spPr>
          <a:xfrm>
            <a:off x="454964" y="4149080"/>
            <a:ext cx="290547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Федор (</a:t>
            </a:r>
            <a:r>
              <a:rPr lang="ru-RU" sz="2400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Фотис</a:t>
            </a: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Котанов</a:t>
            </a: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),  </a:t>
            </a:r>
            <a:r>
              <a:rPr lang="el-GR" sz="24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Φιόντορ</a:t>
            </a:r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l-GR" sz="24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Φότης</a:t>
            </a:r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l-GR" sz="24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Κοτάνοβ</a:t>
            </a: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1914 - 1993</a:t>
            </a:r>
            <a:endParaRPr lang="ru-RU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577785"/>
      </p:ext>
    </p:extLst>
  </p:cSld>
  <p:clrMapOvr>
    <a:masterClrMapping/>
  </p:clrMapOvr>
  <p:transition spd="slow" advTm="5000">
    <p:wip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1">
            <a:extLst>
              <a:ext uri="{FF2B5EF4-FFF2-40B4-BE49-F238E27FC236}">
                <a16:creationId xmlns:a16="http://schemas.microsoft.com/office/drawing/2014/main" id="{A5D0D22A-FE8C-4D60-B7DC-C41291C68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2160240" cy="3155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Рисунок 1">
            <a:extLst>
              <a:ext uri="{FF2B5EF4-FFF2-40B4-BE49-F238E27FC236}">
                <a16:creationId xmlns:a16="http://schemas.microsoft.com/office/drawing/2014/main" id="{86397E73-6177-47A2-8C8A-3CDEC7132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898787"/>
            <a:ext cx="2235180" cy="3155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Рисунок 1">
            <a:extLst>
              <a:ext uri="{FF2B5EF4-FFF2-40B4-BE49-F238E27FC236}">
                <a16:creationId xmlns:a16="http://schemas.microsoft.com/office/drawing/2014/main" id="{801B8959-20EB-47B3-A3BF-4DBC1B91C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5314" y="908720"/>
            <a:ext cx="2160240" cy="316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6DD2159-9A8F-442E-92F8-8EEA135562B5}"/>
              </a:ext>
            </a:extLst>
          </p:cNvPr>
          <p:cNvSpPr/>
          <p:nvPr/>
        </p:nvSpPr>
        <p:spPr>
          <a:xfrm>
            <a:off x="5868144" y="4145932"/>
            <a:ext cx="216024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Василий </a:t>
            </a:r>
            <a:r>
              <a:rPr lang="ru-RU" sz="2400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Фисатидис</a:t>
            </a:r>
            <a:r>
              <a:rPr lang="el-GR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l-GR" sz="24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Βασίλιι Φυσατίδης</a:t>
            </a: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1921–1984</a:t>
            </a:r>
            <a:endParaRPr lang="ru-RU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449DD6D-62AD-43C2-92C1-344F56B721F5}"/>
              </a:ext>
            </a:extLst>
          </p:cNvPr>
          <p:cNvSpPr/>
          <p:nvPr/>
        </p:nvSpPr>
        <p:spPr>
          <a:xfrm>
            <a:off x="3275856" y="4186556"/>
            <a:ext cx="202312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Илья </a:t>
            </a:r>
            <a:r>
              <a:rPr lang="ru-RU" sz="2400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Тахтаров</a:t>
            </a:r>
            <a:r>
              <a:rPr lang="el-GR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  <a:r>
              <a:rPr lang="el-GR" sz="24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Ιλιά/Ηλίας Ταχτάροβ</a:t>
            </a: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1913 —1978</a:t>
            </a:r>
            <a:endParaRPr lang="ru-RU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831867-7E63-4515-9F46-050A9A5CF6F8}"/>
              </a:ext>
            </a:extLst>
          </p:cNvPr>
          <p:cNvSpPr/>
          <p:nvPr/>
        </p:nvSpPr>
        <p:spPr>
          <a:xfrm>
            <a:off x="611560" y="4131155"/>
            <a:ext cx="234099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Константин Талах – </a:t>
            </a:r>
            <a:r>
              <a:rPr lang="el-GR" sz="24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Κωνσταντίν Ταλάχ</a:t>
            </a: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1918—1944</a:t>
            </a:r>
            <a:endParaRPr lang="ru-RU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991046"/>
      </p:ext>
    </p:extLst>
  </p:cSld>
  <p:clrMapOvr>
    <a:masterClrMapping/>
  </p:clrMapOvr>
  <p:transition spd="slow" advTm="5000">
    <p:wip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3">
            <a:extLst>
              <a:ext uri="{FF2B5EF4-FFF2-40B4-BE49-F238E27FC236}">
                <a16:creationId xmlns:a16="http://schemas.microsoft.com/office/drawing/2014/main" id="{8EB3DFE1-0539-4BB9-90B3-BA1F0B2CD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809881"/>
            <a:ext cx="2016224" cy="302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Рисунок 1">
            <a:extLst>
              <a:ext uri="{FF2B5EF4-FFF2-40B4-BE49-F238E27FC236}">
                <a16:creationId xmlns:a16="http://schemas.microsoft.com/office/drawing/2014/main" id="{34ADDCA0-82A3-4F00-B701-8BDE3F48B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764704"/>
            <a:ext cx="2016224" cy="2968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41D7ADB-7EF8-43BA-8EF2-D820477E478B}"/>
              </a:ext>
            </a:extLst>
          </p:cNvPr>
          <p:cNvSpPr/>
          <p:nvPr/>
        </p:nvSpPr>
        <p:spPr>
          <a:xfrm>
            <a:off x="5580112" y="3832031"/>
            <a:ext cx="210274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Георгий </a:t>
            </a:r>
            <a:r>
              <a:rPr lang="ru-RU" sz="2400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Целио</a:t>
            </a: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l-GR" sz="24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Γκεόργκιι Τσέλιος</a:t>
            </a: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1909 — 1945</a:t>
            </a:r>
            <a:endParaRPr lang="ru-RU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B0BBC16-E8D7-4FFF-AA6F-F10CA46986C1}"/>
              </a:ext>
            </a:extLst>
          </p:cNvPr>
          <p:cNvSpPr/>
          <p:nvPr/>
        </p:nvSpPr>
        <p:spPr>
          <a:xfrm>
            <a:off x="2483768" y="3833574"/>
            <a:ext cx="22860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Константин Хаджиев </a:t>
            </a:r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l-GR" sz="24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Κωνσταντίν Χαντζίγιεβ</a:t>
            </a: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1911—1977</a:t>
            </a:r>
            <a:endParaRPr lang="ru-RU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587457"/>
      </p:ext>
    </p:extLst>
  </p:cSld>
  <p:clrMapOvr>
    <a:masterClrMapping/>
  </p:clrMapOvr>
  <p:transition spd="slow" advTm="5000">
    <p:wip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2" descr="http://pobeda.gou.edusite.ru/images/andreas_vourakis_-_iroas_tou_patriotikou_polemou.jpg">
            <a:extLst>
              <a:ext uri="{FF2B5EF4-FFF2-40B4-BE49-F238E27FC236}">
                <a16:creationId xmlns:a16="http://schemas.microsoft.com/office/drawing/2014/main" id="{3CD59C84-456E-4D58-A1A2-4838F7770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890317"/>
            <a:ext cx="2102747" cy="2968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5536" y="4651935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Наш родной генерал Андрей Федорович </a:t>
            </a:r>
            <a:r>
              <a:rPr lang="ru-RU" sz="2400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Вураки</a:t>
            </a:r>
            <a:r>
              <a:rPr lang="el-GR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l-GR" sz="24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ο σύγχρονός μας και αγαπητός από όλους μας στρατηγός Ανδρέας </a:t>
            </a:r>
            <a:r>
              <a:rPr lang="el-GR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Βουράκης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1922–2008</a:t>
            </a:r>
          </a:p>
        </p:txBody>
      </p:sp>
      <p:pic>
        <p:nvPicPr>
          <p:cNvPr id="5122" name="Рисунок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683606"/>
            <a:ext cx="5469864" cy="296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9009509"/>
      </p:ext>
    </p:extLst>
  </p:cSld>
  <p:clrMapOvr>
    <a:masterClrMapping/>
  </p:clrMapOvr>
  <p:transition spd="slow" advTm="5000">
    <p:wip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ÐÐ¾ÑÑÑÐµÑ">
            <a:extLst>
              <a:ext uri="{FF2B5EF4-FFF2-40B4-BE49-F238E27FC236}">
                <a16:creationId xmlns:a16="http://schemas.microsoft.com/office/drawing/2014/main" id="{C5258295-342D-4671-BBE5-A3A7E5BB6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2024" y="1124744"/>
            <a:ext cx="5232264" cy="3427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B36E6DA-42A8-46B1-A86A-E93293FC38FD}"/>
              </a:ext>
            </a:extLst>
          </p:cNvPr>
          <p:cNvSpPr/>
          <p:nvPr/>
        </p:nvSpPr>
        <p:spPr>
          <a:xfrm>
            <a:off x="1043608" y="4809926"/>
            <a:ext cx="734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Известный коллекционер и художник Георгий </a:t>
            </a:r>
            <a:r>
              <a:rPr lang="ru-RU" sz="2400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Костаки</a:t>
            </a: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l-GR" sz="24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ο γνωστός συλλέκτης και ζωγράφος Γιώργος Κωστάκης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1913 - 1990</a:t>
            </a:r>
          </a:p>
        </p:txBody>
      </p:sp>
    </p:spTree>
    <p:extLst>
      <p:ext uri="{BB962C8B-B14F-4D97-AF65-F5344CB8AC3E}">
        <p14:creationId xmlns:p14="http://schemas.microsoft.com/office/powerpoint/2010/main" val="997517349"/>
      </p:ext>
    </p:extLst>
  </p:cSld>
  <p:clrMapOvr>
    <a:masterClrMapping/>
  </p:clrMapOvr>
  <p:transition spd="slow" advTm="5000">
    <p:wip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4CF409-B245-4570-AA79-F2C0A9FB748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283" y="620688"/>
            <a:ext cx="7612717" cy="36004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221FB7-0F2B-481C-BEAB-D5366BA38349}"/>
              </a:ext>
            </a:extLst>
          </p:cNvPr>
          <p:cNvSpPr/>
          <p:nvPr/>
        </p:nvSpPr>
        <p:spPr>
          <a:xfrm>
            <a:off x="2286000" y="450912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Филослоф</a:t>
            </a: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Феохари</a:t>
            </a: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Кессиди</a:t>
            </a: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l-GR" sz="24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ο φιλόσοφος Θεοχάρης Κεσσίδης</a:t>
            </a: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1920 - 2009</a:t>
            </a:r>
          </a:p>
        </p:txBody>
      </p:sp>
    </p:spTree>
    <p:extLst>
      <p:ext uri="{BB962C8B-B14F-4D97-AF65-F5344CB8AC3E}">
        <p14:creationId xmlns:p14="http://schemas.microsoft.com/office/powerpoint/2010/main" val="2092987634"/>
      </p:ext>
    </p:extLst>
  </p:cSld>
  <p:clrMapOvr>
    <a:masterClrMapping/>
  </p:clrMapOvr>
  <p:transition spd="slow" advTm="5000">
    <p:wip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035DC4B-49B0-4678-936D-CF5A6659CB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404"/>
          <a:stretch/>
        </p:blipFill>
        <p:spPr>
          <a:xfrm>
            <a:off x="3923928" y="34497"/>
            <a:ext cx="3031916" cy="261847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968ADC-FBD0-4E52-81EC-5DC73521B184}"/>
              </a:ext>
            </a:extLst>
          </p:cNvPr>
          <p:cNvSpPr/>
          <p:nvPr/>
        </p:nvSpPr>
        <p:spPr>
          <a:xfrm>
            <a:off x="827584" y="5282596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Дирижер Большого театра, маэстро Одиссей </a:t>
            </a:r>
            <a:r>
              <a:rPr lang="ru-RU" sz="2400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Димитриади</a:t>
            </a: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l-GR" sz="24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ο αρχιμουσικός</a:t>
            </a:r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l-GR" sz="24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διευθυντής ορχήστρας στο</a:t>
            </a:r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el-GR" sz="24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Μπολσόι</a:t>
            </a:r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el-GR" sz="24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Οδυσσέας Δημητριάδης</a:t>
            </a:r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1908 - 2005</a:t>
            </a:r>
            <a:endParaRPr lang="ru-RU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4" name="Picture 2" descr="dimitriadis_akropoli_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5325" y="2701370"/>
            <a:ext cx="4896544" cy="256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02621242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5325" y="476672"/>
            <a:ext cx="151046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2244185"/>
      </p:ext>
    </p:extLst>
  </p:cSld>
  <p:clrMapOvr>
    <a:masterClrMapping/>
  </p:clrMapOvr>
  <p:transition spd="slow" advTm="5000">
    <p:wip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369915-098A-460D-A7B7-2BD4ADBE12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070863"/>
            <a:ext cx="8892480" cy="284406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B624A5C-7520-4DCC-A11F-7C8853154F48}"/>
              </a:ext>
            </a:extLst>
          </p:cNvPr>
          <p:cNvSpPr/>
          <p:nvPr/>
        </p:nvSpPr>
        <p:spPr>
          <a:xfrm>
            <a:off x="755576" y="4365104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титан науки, археолог Виктор </a:t>
            </a:r>
            <a:r>
              <a:rPr lang="ru-RU" sz="2400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Сариянниди</a:t>
            </a: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l-GR" sz="24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ο τιτάνας της επιστήμης Βίκτωρας Σαριγιαννίδης</a:t>
            </a:r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1929 - 2013</a:t>
            </a:r>
            <a:endParaRPr lang="ru-RU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603592"/>
      </p:ext>
    </p:extLst>
  </p:cSld>
  <p:clrMapOvr>
    <a:masterClrMapping/>
  </p:clrMapOvr>
  <p:transition spd="slow" advTm="5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192.168.0.106\Data\ДОКУМЕНТЫ1\2016\PROJECTS 2016\Парламентская газета,08.06\cropped-1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3429000"/>
            <a:ext cx="7607498" cy="219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192.168.0.106\Data\ДОКУМЕНТЫ1\2016\PROJECTS 2016\Парламентская газета,08.06\1204550979_amfitiatr-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3730583" cy="247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\\192.168.0.106\Data\фото 2015\Керчь. Антигона\из фейсбука\10515128_705396189571318_2922797792521214687_o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901071"/>
            <a:ext cx="3089376" cy="206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335474"/>
      </p:ext>
    </p:extLst>
  </p:cSld>
  <p:clrMapOvr>
    <a:masterClrMapping/>
  </p:clrMapOvr>
  <p:transition spd="slow" advTm="5000">
    <p:wip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3A5648-CF9D-4750-A7D5-20874919CA0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573391"/>
            <a:ext cx="8465904" cy="352839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D785206-D159-40A7-A3AB-CAE4F5D08BFA}"/>
              </a:ext>
            </a:extLst>
          </p:cNvPr>
          <p:cNvSpPr/>
          <p:nvPr/>
        </p:nvSpPr>
        <p:spPr>
          <a:xfrm>
            <a:off x="611560" y="4437112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естественно и наши современники</a:t>
            </a:r>
            <a:r>
              <a:rPr lang="el-GR" sz="28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αλλά και οι σύγχρονοι, οι δικοί μας άνθρωποι, 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281585"/>
      </p:ext>
    </p:extLst>
  </p:cSld>
  <p:clrMapOvr>
    <a:masterClrMapping/>
  </p:clrMapOvr>
  <p:transition spd="slow" advTm="5000">
    <p:wip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SC01841">
            <a:extLst>
              <a:ext uri="{FF2B5EF4-FFF2-40B4-BE49-F238E27FC236}">
                <a16:creationId xmlns:a16="http://schemas.microsoft.com/office/drawing/2014/main" id="{2AB3D3D7-AA43-43DC-8DC5-C6F1D3020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7397" y="1493403"/>
            <a:ext cx="5168567" cy="387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73685AE-55E2-465D-91D2-28C8D31307C5}"/>
              </a:ext>
            </a:extLst>
          </p:cNvPr>
          <p:cNvSpPr/>
          <p:nvPr/>
        </p:nvSpPr>
        <p:spPr>
          <a:xfrm>
            <a:off x="534691" y="692696"/>
            <a:ext cx="2760774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 космонавт Федор Юрчихин</a:t>
            </a:r>
            <a:r>
              <a:rPr lang="el-GR" sz="20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ο κοσμοναύτης Φιόντορ Γιουρτσίχιν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2400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мировой величины ученый</a:t>
            </a:r>
            <a:r>
              <a:rPr lang="el-GR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офтальмолог, председатель МОГ </a:t>
            </a:r>
            <a:r>
              <a:rPr lang="ru-RU" sz="20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Христо</a:t>
            </a:r>
            <a:r>
              <a:rPr lang="ru-RU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Тахчиди</a:t>
            </a:r>
            <a:r>
              <a:rPr lang="el-GR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l-GR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διεθνούς φήμης επιστήμονας, οφθαλμίατρος,  νυν πρόεδρος του Συλλόγου Ελλήνων Μόσχας Χρήστος Ταχτσίδης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3C5918B-F051-432B-BFF6-D33C02C13256}"/>
              </a:ext>
            </a:extLst>
          </p:cNvPr>
          <p:cNvSpPr/>
          <p:nvPr/>
        </p:nvSpPr>
        <p:spPr>
          <a:xfrm>
            <a:off x="403541" y="4844448"/>
            <a:ext cx="83369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546234"/>
      </p:ext>
    </p:extLst>
  </p:cSld>
  <p:clrMapOvr>
    <a:masterClrMapping/>
  </p:clrMapOvr>
  <p:transition spd="slow" advTm="5000">
    <p:wip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теодор К">
            <a:extLst>
              <a:ext uri="{FF2B5EF4-FFF2-40B4-BE49-F238E27FC236}">
                <a16:creationId xmlns:a16="http://schemas.microsoft.com/office/drawing/2014/main" id="{8537FE74-ABE7-4731-BB2F-2856DD3B9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4962" y="908720"/>
            <a:ext cx="59340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FD742AA-6D7A-4003-BDBD-1B0AA53F92BB}"/>
              </a:ext>
            </a:extLst>
          </p:cNvPr>
          <p:cNvSpPr/>
          <p:nvPr/>
        </p:nvSpPr>
        <p:spPr>
          <a:xfrm>
            <a:off x="827584" y="5013176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современник</a:t>
            </a:r>
            <a:r>
              <a:rPr lang="el-GR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дирижер ТЕОДОР КУРЕНТЗИС</a:t>
            </a:r>
            <a:r>
              <a:rPr lang="el-GR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ο αρχιμουσικός, μαέστρος ΘΕΟΔΩΡΟΣ ΚΟΥΡΕΝΤΖΗΣ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939204"/>
      </p:ext>
    </p:extLst>
  </p:cSld>
  <p:clrMapOvr>
    <a:masterClrMapping/>
  </p:clrMapOvr>
  <p:transition spd="slow" advTm="5000">
    <p:wip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DED4-EC13-468E-8D9C-BC3DB1EE1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C12253-7234-4376-8C7A-9798166ED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422018"/>
      </p:ext>
    </p:extLst>
  </p:cSld>
  <p:clrMapOvr>
    <a:masterClrMapping/>
  </p:clrMapOvr>
  <p:transition spd="slow" advTm="5000">
    <p:wip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98AF27-197C-4EEA-BDC7-4AB11E712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ученый, экономист, политик, в прошлом мэр Москвы Гавриил Попов </a:t>
            </a:r>
            <a:r>
              <a:rPr lang="en-US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l-GR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οικονομολόγος, πολιτικός, πρώην Δήμαρχος Μόσχας </a:t>
            </a:r>
            <a:r>
              <a:rPr lang="el-GR" sz="24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Γκαβριήλ</a:t>
            </a:r>
            <a:r>
              <a:rPr lang="el-GR" sz="24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l-GR" sz="24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Ποπόβ</a:t>
            </a:r>
            <a:endParaRPr lang="ru-RU" sz="2400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A7324F26-20ED-45D1-9CAA-1E8E6097BE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759" y="530225"/>
            <a:ext cx="6700520" cy="41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742061"/>
      </p:ext>
    </p:extLst>
  </p:cSld>
  <p:clrMapOvr>
    <a:masterClrMapping/>
  </p:clrMapOvr>
  <p:transition spd="slow" advTm="5000">
    <p:wip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FAB00-C86F-4460-AFCF-0C642255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Заслуженная артистка России, певица Ксения Георгиади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διακεκριμένη καλλιτέχνης της Ρωσίας, τραγουδίστρια Ξένια Γεωργιάδου</a:t>
            </a: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8194AE-AAE3-430C-8B48-FB1A6BA5C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4070" y="1720753"/>
            <a:ext cx="9675371" cy="502104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90F66497-ABBA-48E1-BC67-ED715B14A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87" y="1052736"/>
            <a:ext cx="4547746" cy="368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2105034"/>
      </p:ext>
    </p:extLst>
  </p:cSld>
  <p:clrMapOvr>
    <a:masterClrMapping/>
  </p:clrMapOvr>
  <p:transition spd="slow" advTm="5000">
    <p:wip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744E46-1749-452A-A54C-FFCF94370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Народная артистка России Елена Камбурова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διακεκριμένη καλλιτέχνης του λαού της Ρωσίας </a:t>
            </a:r>
            <a:r>
              <a:rPr lang="el-GR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Γιελένα</a:t>
            </a:r>
            <a:r>
              <a:rPr lang="el-GR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Κάμπουροβα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54F2E30C-5EA0-47C9-BD4D-3901A00A26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106" y="530225"/>
            <a:ext cx="4187825" cy="41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002252"/>
      </p:ext>
    </p:extLst>
  </p:cSld>
  <p:clrMapOvr>
    <a:masterClrMapping/>
  </p:clrMapOvr>
  <p:transition spd="slow" advTm="5000">
    <p:wip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984B3-F9B3-4102-AD6C-3BF4C8C33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Заслуженныый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артист России, актер Эвклид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Кюрдзидис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 </a:t>
            </a:r>
            <a:r>
              <a:rPr lang="el-GR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διακεκριμένς</a:t>
            </a:r>
            <a:r>
              <a:rPr lang="el-GR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καλλιτέχνης της Ρωσίας, ηθοποιός Ευκλείδης </a:t>
            </a:r>
            <a:r>
              <a:rPr lang="el-GR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Κιουρτζίδης</a:t>
            </a:r>
            <a:endParaRPr lang="ru-RU" sz="2400" dirty="0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5FA5F039-AF5F-4D85-926F-A070EECFA5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92" y="530225"/>
            <a:ext cx="3489854" cy="41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169080"/>
      </p:ext>
    </p:extLst>
  </p:cSld>
  <p:clrMapOvr>
    <a:masterClrMapping/>
  </p:clrMapOvr>
  <p:transition spd="slow" advTm="5000">
    <p:wip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теодор К">
            <a:extLst>
              <a:ext uri="{FF2B5EF4-FFF2-40B4-BE49-F238E27FC236}">
                <a16:creationId xmlns:a16="http://schemas.microsoft.com/office/drawing/2014/main" id="{8537FE74-ABE7-4731-BB2F-2856DD3B9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4962" y="908720"/>
            <a:ext cx="59340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FD742AA-6D7A-4003-BDBD-1B0AA53F92BB}"/>
              </a:ext>
            </a:extLst>
          </p:cNvPr>
          <p:cNvSpPr/>
          <p:nvPr/>
        </p:nvSpPr>
        <p:spPr>
          <a:xfrm>
            <a:off x="827584" y="5013176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современник</a:t>
            </a:r>
            <a:r>
              <a:rPr lang="el-GR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дирижер ТЕОДОР КУРЕНТЗИС</a:t>
            </a:r>
            <a:r>
              <a:rPr lang="el-GR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ο αρχιμουσικός, μαέστρος ΘΕΟΔΩΡΟΣ ΚΟΥΡΕΝΤΖΗΣ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264481"/>
      </p:ext>
    </p:extLst>
  </p:cSld>
  <p:clrMapOvr>
    <a:masterClrMapping/>
  </p:clrMapOvr>
  <p:transition spd="slow" advTm="5000">
    <p:wip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E5C86E-834F-4A91-B200-DF929B63E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4394200"/>
            <a:ext cx="8183880" cy="10515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2D5D78-A775-4696-BDDA-61E160C97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52536" y="2321887"/>
            <a:ext cx="12697752" cy="7701894"/>
          </a:xfrm>
        </p:spPr>
        <p:txBody>
          <a:bodyPr/>
          <a:lstStyle/>
          <a:p>
            <a:endParaRPr lang="ru-RU" sz="2800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NewRomanPSMT"/>
              <a:cs typeface="Verdana" panose="020B0604030504040204" pitchFamily="34" charset="0"/>
            </a:endParaRPr>
          </a:p>
          <a:p>
            <a:endParaRPr lang="ru-RU" dirty="0">
              <a:solidFill>
                <a:srgbClr val="000099"/>
              </a:solidFill>
              <a:latin typeface="Times New Roman" panose="02020603050405020304" pitchFamily="18" charset="0"/>
              <a:ea typeface="TimesNewRomanPSMT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ea typeface="TimesNewRomanPSMT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ru-RU" sz="2800" dirty="0">
              <a:effectLst/>
              <a:latin typeface="TimesNewRomanPSMT"/>
              <a:ea typeface="TimesNewRomanPSMT"/>
              <a:cs typeface="Verdana" panose="020B0604030504040204" pitchFamily="34" charset="0"/>
            </a:endParaRPr>
          </a:p>
          <a:p>
            <a:r>
              <a:rPr lang="ru-RU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NewRomanPSMT"/>
                <a:cs typeface="Verdana" panose="020B0604030504040204" pitchFamily="34" charset="0"/>
              </a:rPr>
              <a:t>генеральный директор ОАО «Чеховский завод «</a:t>
            </a:r>
            <a:r>
              <a:rPr lang="ru-RU" sz="24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NewRomanPSMT"/>
                <a:cs typeface="Verdana" panose="020B0604030504040204" pitchFamily="34" charset="0"/>
              </a:rPr>
              <a:t>Гидросталь</a:t>
            </a:r>
            <a:r>
              <a:rPr lang="ru-RU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NewRomanPSMT"/>
                <a:cs typeface="Verdana" panose="020B0604030504040204" pitchFamily="34" charset="0"/>
              </a:rPr>
              <a:t>» Александр Кесов,                               </a:t>
            </a:r>
            <a:r>
              <a:rPr lang="ru-RU" sz="24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NewRomanPSMT"/>
                <a:cs typeface="Verdana" panose="020B0604030504040204" pitchFamily="34" charset="0"/>
              </a:rPr>
              <a:t>/ </a:t>
            </a:r>
            <a:r>
              <a:rPr lang="en-US" sz="2400" dirty="0" err="1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Αλέξ</a:t>
            </a:r>
            <a:r>
              <a:rPr lang="en-US" sz="2400" dirty="0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ανδρος Κέσωφ</a:t>
            </a:r>
            <a:r>
              <a:rPr lang="ru-RU" sz="2400" dirty="0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TimesNewRomanPSMT"/>
                <a:cs typeface="Verdana" panose="020B0604030504040204" pitchFamily="34" charset="0"/>
              </a:rPr>
              <a:t>, </a:t>
            </a:r>
            <a:r>
              <a:rPr lang="en-US" sz="2400" dirty="0" err="1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TimesNewRomanPSMT"/>
                <a:cs typeface="Verdana" panose="020B0604030504040204" pitchFamily="34" charset="0"/>
              </a:rPr>
              <a:t>Γενικός</a:t>
            </a:r>
            <a:r>
              <a:rPr lang="en-US" sz="2400" dirty="0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TimesNewRomanPSMT"/>
                <a:cs typeface="Verdan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TimesNewRomanPSMT"/>
                <a:cs typeface="Verdana" panose="020B0604030504040204" pitchFamily="34" charset="0"/>
              </a:rPr>
              <a:t>διευθυντής</a:t>
            </a:r>
            <a:r>
              <a:rPr lang="en-US" sz="2400" dirty="0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TimesNewRomanPSMT"/>
                <a:cs typeface="Verdan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TimesNewRomanPSMT"/>
                <a:cs typeface="Verdana" panose="020B0604030504040204" pitchFamily="34" charset="0"/>
              </a:rPr>
              <a:t>του</a:t>
            </a:r>
            <a:r>
              <a:rPr lang="en-US" sz="2400" dirty="0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TimesNewRomanPSMT"/>
                <a:cs typeface="Verdan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TimesNewRomanPSMT"/>
                <a:cs typeface="Verdana" panose="020B0604030504040204" pitchFamily="34" charset="0"/>
              </a:rPr>
              <a:t>εργοστ</a:t>
            </a:r>
            <a:r>
              <a:rPr lang="en-US" sz="2400" dirty="0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TimesNewRomanPSMT"/>
                <a:cs typeface="Verdana" panose="020B0604030504040204" pitchFamily="34" charset="0"/>
              </a:rPr>
              <a:t>ασίου</a:t>
            </a:r>
            <a:endParaRPr lang="ru-RU" sz="2400" dirty="0">
              <a:solidFill>
                <a:srgbClr val="002A7F"/>
              </a:solidFill>
              <a:effectLst/>
              <a:latin typeface="Times New Roman" panose="02020603050405020304" pitchFamily="18" charset="0"/>
              <a:ea typeface="TimesNewRomanPSMT"/>
              <a:cs typeface="Verdana" panose="020B0604030504040204" pitchFamily="34" charset="0"/>
            </a:endParaRPr>
          </a:p>
          <a:p>
            <a:r>
              <a:rPr lang="en-US" sz="2400" dirty="0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TimesNewRomanPSMT"/>
                <a:cs typeface="Verdana" panose="020B0604030504040204" pitchFamily="34" charset="0"/>
              </a:rPr>
              <a:t> ΟΑΟ</a:t>
            </a:r>
            <a:r>
              <a:rPr lang="ru-RU" sz="2400" dirty="0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TimesNewRomanPSMT"/>
                <a:cs typeface="Verdana" panose="020B0604030504040204" pitchFamily="34" charset="0"/>
              </a:rPr>
              <a:t> «</a:t>
            </a:r>
            <a:r>
              <a:rPr lang="en-US" sz="2400" dirty="0" err="1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TimesNewRomanPSMT"/>
                <a:cs typeface="Verdana" panose="020B0604030504040204" pitchFamily="34" charset="0"/>
              </a:rPr>
              <a:t>Chekhovsky</a:t>
            </a:r>
            <a:r>
              <a:rPr lang="en-US" sz="2400" dirty="0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TimesNewRomanPSMT"/>
                <a:cs typeface="Verdan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TimesNewRomanPSMT"/>
                <a:cs typeface="Verdana" panose="020B0604030504040204" pitchFamily="34" charset="0"/>
              </a:rPr>
              <a:t>zavod</a:t>
            </a:r>
            <a:r>
              <a:rPr lang="ru-RU" sz="2400" dirty="0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TimesNewRomanPSMT"/>
                <a:cs typeface="Verdana" panose="020B0604030504040204" pitchFamily="34" charset="0"/>
              </a:rPr>
              <a:t> «</a:t>
            </a:r>
            <a:r>
              <a:rPr lang="en-US" sz="2400" dirty="0" err="1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TimesNewRomanPSMT"/>
                <a:cs typeface="Verdana" panose="020B0604030504040204" pitchFamily="34" charset="0"/>
              </a:rPr>
              <a:t>Gidrostal</a:t>
            </a:r>
            <a:r>
              <a:rPr lang="ru-RU" sz="2400" dirty="0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TimesNewRomanPSMT"/>
                <a:cs typeface="Verdana" panose="020B0604030504040204" pitchFamily="34" charset="0"/>
              </a:rPr>
              <a:t>»</a:t>
            </a:r>
            <a:endParaRPr lang="ru-RU" sz="2400" dirty="0">
              <a:effectLst/>
              <a:latin typeface="TimesNewRomanPSMT"/>
              <a:ea typeface="TimesNewRomanPSMT"/>
              <a:cs typeface="Verdana" panose="020B0604030504040204" pitchFamily="34" charset="0"/>
            </a:endParaRPr>
          </a:p>
          <a:p>
            <a:endParaRPr lang="ru-RU" sz="2800" dirty="0">
              <a:effectLst/>
              <a:latin typeface="TimesNewRomanPSMT"/>
              <a:ea typeface="TimesNewRomanPSMT"/>
              <a:cs typeface="Verdana" panose="020B0604030504040204" pitchFamily="34" charset="0"/>
            </a:endParaRPr>
          </a:p>
          <a:p>
            <a:endParaRPr lang="ru-RU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2A56E18-55C8-486C-B23B-258B612DD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90" y="759950"/>
            <a:ext cx="4204091" cy="3123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2F3D4551-6182-4BB4-8E6C-39EE59573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089" y="1412240"/>
            <a:ext cx="2762833" cy="201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6850901"/>
      </p:ext>
    </p:extLst>
  </p:cSld>
  <p:clrMapOvr>
    <a:masterClrMapping/>
  </p:clrMapOvr>
  <p:transition spd="slow" advTm="5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08912" cy="254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\\192.168.0.106\Data\ДОКУМЕНТЫ1\2016\PROJECTS 2016\Парламентская газета,08.06\koumpelidiki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3717032"/>
            <a:ext cx="367240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192.168.0.106\Data\ДОКУМЕНТЫ1\2016\PROJECTS 2016\Парламентская газета,08.06\10397175_316184061877691_4341010691374174140_o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717032"/>
            <a:ext cx="3312368" cy="248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619139"/>
      </p:ext>
    </p:extLst>
  </p:cSld>
  <p:clrMapOvr>
    <a:masterClrMapping/>
  </p:clrMapOvr>
  <p:transition spd="slow" advTm="5000">
    <p:wip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D6E1B7-4895-4311-B819-463ACABD1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NewRomanPSMT"/>
                <a:cs typeface="Verdana" panose="020B0604030504040204" pitchFamily="34" charset="0"/>
              </a:rPr>
              <a:t>президент корпорации «</a:t>
            </a:r>
            <a:r>
              <a:rPr lang="ru-RU" sz="24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NewRomanPSMT"/>
                <a:cs typeface="Verdana" panose="020B0604030504040204" pitchFamily="34" charset="0"/>
              </a:rPr>
              <a:t>Novard</a:t>
            </a:r>
            <a:r>
              <a:rPr lang="ru-RU" sz="24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NewRomanPSMT"/>
                <a:cs typeface="Verdana" panose="020B0604030504040204" pitchFamily="34" charset="0"/>
              </a:rPr>
              <a:t>» Андрей </a:t>
            </a:r>
            <a:r>
              <a:rPr lang="ru-RU" sz="24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NewRomanPSMT"/>
                <a:cs typeface="Verdana" panose="020B0604030504040204" pitchFamily="34" charset="0"/>
              </a:rPr>
              <a:t>Илиопуло</a:t>
            </a:r>
            <a:r>
              <a:rPr lang="ru-RU" sz="24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NewRomanPSMT"/>
                <a:cs typeface="Verdana" panose="020B0604030504040204" pitchFamily="34" charset="0"/>
              </a:rPr>
              <a:t> / </a:t>
            </a:r>
            <a:r>
              <a:rPr lang="en-US" sz="2400" dirty="0" err="1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Ανδρέ</a:t>
            </a:r>
            <a:r>
              <a:rPr lang="en-US" sz="2400" dirty="0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ας Ηλιόπουλος</a:t>
            </a:r>
            <a:r>
              <a:rPr lang="ru-RU" sz="2400" dirty="0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l-GR" sz="2400" dirty="0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n-US" sz="2400" dirty="0" err="1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ρόεδρος</a:t>
            </a:r>
            <a:r>
              <a:rPr lang="en-US" sz="2400" dirty="0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του</a:t>
            </a:r>
            <a:r>
              <a:rPr lang="en-US" sz="2400" dirty="0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ομίλου</a:t>
            </a:r>
            <a:r>
              <a:rPr lang="ru-RU" sz="2400" dirty="0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«</a:t>
            </a:r>
            <a:r>
              <a:rPr lang="en-US" sz="2400" dirty="0" err="1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Novard</a:t>
            </a:r>
            <a:r>
              <a:rPr lang="ru-RU" sz="2400" dirty="0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  <a:br>
              <a:rPr lang="ru-RU" sz="2400" dirty="0">
                <a:effectLst/>
                <a:latin typeface="TimesNewRomanPSMT"/>
                <a:ea typeface="TimesNewRomanPSMT"/>
                <a:cs typeface="Verdana" panose="020B0604030504040204" pitchFamily="34" charset="0"/>
              </a:rPr>
            </a:b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FBB2AB-3A5C-43D6-BD14-74AF50E58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2730" y="2092574"/>
            <a:ext cx="12373855" cy="463262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BC83D68-84C5-4736-8921-2F171B7FB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48680"/>
            <a:ext cx="288032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288139"/>
      </p:ext>
    </p:extLst>
  </p:cSld>
  <p:clrMapOvr>
    <a:masterClrMapping/>
  </p:clrMapOvr>
  <p:transition spd="slow" advTm="5000">
    <p:wip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F3D3CA-0780-45C6-9EB3-45193EDA4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NewRomanPSMT"/>
                <a:cs typeface="Verdana" panose="020B0604030504040204" pitchFamily="34" charset="0"/>
              </a:rPr>
              <a:t>президент компании</a:t>
            </a:r>
            <a:r>
              <a:rPr lang="en-US" sz="27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NewRomanPSMT"/>
                <a:cs typeface="Verdana" panose="020B0604030504040204" pitchFamily="34" charset="0"/>
              </a:rPr>
              <a:t> "</a:t>
            </a:r>
            <a:r>
              <a:rPr lang="ru-RU" sz="27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NewRomanPSMT"/>
                <a:cs typeface="Verdana" panose="020B0604030504040204" pitchFamily="34" charset="0"/>
              </a:rPr>
              <a:t>Олимп</a:t>
            </a:r>
            <a:r>
              <a:rPr lang="en-US" sz="27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NewRomanPSMT"/>
                <a:cs typeface="Verdana" panose="020B0604030504040204" pitchFamily="34" charset="0"/>
              </a:rPr>
              <a:t>-</a:t>
            </a:r>
            <a:r>
              <a:rPr lang="ru-RU" sz="27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NewRomanPSMT"/>
                <a:cs typeface="Verdana" panose="020B0604030504040204" pitchFamily="34" charset="0"/>
              </a:rPr>
              <a:t>групп</a:t>
            </a:r>
            <a:r>
              <a:rPr lang="en-US" sz="27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NewRomanPSMT"/>
                <a:cs typeface="Verdana" panose="020B0604030504040204" pitchFamily="34" charset="0"/>
              </a:rPr>
              <a:t>" </a:t>
            </a:r>
            <a:r>
              <a:rPr lang="ru-RU" sz="27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NewRomanPSMT"/>
                <a:cs typeface="Verdana" panose="020B0604030504040204" pitchFamily="34" charset="0"/>
              </a:rPr>
              <a:t>Яннис </a:t>
            </a:r>
            <a:r>
              <a:rPr lang="ru-RU" sz="27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NewRomanPSMT"/>
                <a:cs typeface="Verdana" panose="020B0604030504040204" pitchFamily="34" charset="0"/>
              </a:rPr>
              <a:t>Сидиропуло</a:t>
            </a:r>
            <a:r>
              <a:rPr lang="en-US" sz="27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NewRomanPSMT"/>
                <a:cs typeface="Verdana" panose="020B0604030504040204" pitchFamily="34" charset="0"/>
              </a:rPr>
              <a:t> / </a:t>
            </a:r>
            <a:r>
              <a:rPr lang="en-US" sz="2700" dirty="0" err="1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Γιάννης</a:t>
            </a:r>
            <a:r>
              <a:rPr lang="en-US" sz="2700" dirty="0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700" dirty="0" err="1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Σιδηρό</a:t>
            </a:r>
            <a:r>
              <a:rPr lang="en-US" sz="2700" dirty="0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πουλος, </a:t>
            </a:r>
            <a:r>
              <a:rPr lang="el-GR" sz="2700" dirty="0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n-US" sz="2700" dirty="0" err="1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ρόεδρος</a:t>
            </a:r>
            <a:r>
              <a:rPr lang="en-US" sz="2700" dirty="0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700" dirty="0" err="1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ετ</a:t>
            </a:r>
            <a:r>
              <a:rPr lang="en-US" sz="2700" dirty="0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αιρίας "Olymp-group"</a:t>
            </a:r>
            <a:r>
              <a:rPr lang="en-US" sz="27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NewRomanPSMT"/>
                <a:cs typeface="Verdana" panose="020B0604030504040204" pitchFamily="34" charset="0"/>
              </a:rPr>
              <a:t>.</a:t>
            </a:r>
            <a:br>
              <a:rPr lang="ru-RU" sz="1800" dirty="0">
                <a:effectLst/>
                <a:latin typeface="TimesNewRomanPSMT"/>
                <a:ea typeface="TimesNewRomanPSMT"/>
                <a:cs typeface="Verdana" panose="020B060403050404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361C41-BB3C-4D8A-ACDA-D0B9E8E7E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85626" y="1388188"/>
            <a:ext cx="12550973" cy="56860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1D3FF99-9F0D-4F20-9AD3-BF69068D1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617" y="812448"/>
            <a:ext cx="5309643" cy="398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064507"/>
      </p:ext>
    </p:extLst>
  </p:cSld>
  <p:clrMapOvr>
    <a:masterClrMapping/>
  </p:clrMapOvr>
  <p:transition spd="slow" advTm="5000">
    <p:wip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0CBC93-D048-4D8B-AFB4-395375B4C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генеральный директор компании</a:t>
            </a:r>
            <a:r>
              <a:rPr lang="el-GR" sz="27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«</a:t>
            </a:r>
            <a:r>
              <a:rPr lang="ru-RU" sz="27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Протос</a:t>
            </a:r>
            <a:r>
              <a:rPr lang="el-GR" sz="27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ru-RU" sz="27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Федору </a:t>
            </a:r>
            <a:r>
              <a:rPr lang="ru-RU" sz="27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Карафулиди</a:t>
            </a:r>
            <a:r>
              <a:rPr lang="el-GR" sz="27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 γενικός διευθυντής της εταιρείας “</a:t>
            </a:r>
            <a:r>
              <a:rPr lang="el-GR" sz="27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Protos</a:t>
            </a:r>
            <a:r>
              <a:rPr lang="el-GR" sz="27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Θεόδωρος </a:t>
            </a:r>
            <a:r>
              <a:rPr lang="el-GR" sz="27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Καραφουλίδης</a:t>
            </a:r>
            <a:r>
              <a:rPr lang="el-GR" sz="27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CA7966-3875-4BAF-8F2A-02E4B6D63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8" y="2390741"/>
            <a:ext cx="12824076" cy="4648426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0B65F61-56D6-42D6-93E7-45035B9B9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58724"/>
            <a:ext cx="2985120" cy="3930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4924433"/>
      </p:ext>
    </p:extLst>
  </p:cSld>
  <p:clrMapOvr>
    <a:masterClrMapping/>
  </p:clrMapOvr>
  <p:transition spd="slow" advTm="5000">
    <p:wip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1354A5-7EF6-49FE-82B8-C85899D2A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президент компании «</a:t>
            </a:r>
            <a:r>
              <a:rPr lang="ru-RU" sz="27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Патек</a:t>
            </a:r>
            <a:r>
              <a:rPr lang="ru-RU" sz="27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Групп» Виктор </a:t>
            </a:r>
            <a:r>
              <a:rPr lang="ru-RU" sz="27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Гюрджиев</a:t>
            </a:r>
            <a:r>
              <a:rPr lang="ru-RU" sz="27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  <a:r>
              <a:rPr lang="el-GR" sz="27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</a:rPr>
              <a:t>Βίκτωρ </a:t>
            </a:r>
            <a:r>
              <a:rPr lang="el-GR" sz="27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</a:rPr>
              <a:t>Γκιουρντζίεβ</a:t>
            </a:r>
            <a:r>
              <a:rPr lang="ru-RU" sz="27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</a:rPr>
              <a:t>, </a:t>
            </a:r>
            <a:r>
              <a:rPr lang="el-GR" sz="27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</a:rPr>
              <a:t>Πρόεδρος του ομίλου</a:t>
            </a:r>
            <a:r>
              <a:rPr lang="ru-RU" sz="27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</a:rPr>
              <a:t> «</a:t>
            </a:r>
            <a:r>
              <a:rPr lang="el-GR" sz="27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</a:rPr>
              <a:t>Patek</a:t>
            </a:r>
            <a:r>
              <a:rPr lang="el-GR" sz="27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</a:rPr>
              <a:t> </a:t>
            </a:r>
            <a:r>
              <a:rPr lang="el-GR" sz="27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</a:rPr>
              <a:t>Group</a:t>
            </a:r>
            <a:r>
              <a:rPr lang="ru-RU" sz="27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</a:rPr>
              <a:t>» 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4CAC3303-75D0-45FD-9FE7-8C31A52C0C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255" y="548680"/>
            <a:ext cx="3887489" cy="388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943244"/>
      </p:ext>
    </p:extLst>
  </p:cSld>
  <p:clrMapOvr>
    <a:masterClrMapping/>
  </p:clrMapOvr>
  <p:transition spd="slow" advTm="5000">
    <p:wip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31DACE-B0FE-4761-8EC6-370C21921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NewRomanPSMT"/>
                <a:cs typeface="Verdana" panose="020B0604030504040204" pitchFamily="34" charset="0"/>
              </a:rPr>
              <a:t>ООО «Фирма «</a:t>
            </a:r>
            <a:r>
              <a:rPr lang="ru-RU" sz="27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NewRomanPSMT"/>
                <a:cs typeface="Verdana" panose="020B0604030504040204" pitchFamily="34" charset="0"/>
              </a:rPr>
              <a:t>Мортадель</a:t>
            </a:r>
            <a:r>
              <a:rPr lang="ru-RU" sz="27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NewRomanPSMT"/>
                <a:cs typeface="Verdana" panose="020B0604030504040204" pitchFamily="34" charset="0"/>
              </a:rPr>
              <a:t>». Президент компании — </a:t>
            </a:r>
            <a:r>
              <a:rPr lang="ru-RU" sz="27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NewRomanPSMT"/>
                <a:cs typeface="Verdana" panose="020B0604030504040204" pitchFamily="34" charset="0"/>
              </a:rPr>
              <a:t>Агурбаш</a:t>
            </a:r>
            <a:r>
              <a:rPr lang="ru-RU" sz="27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NewRomanPSMT"/>
                <a:cs typeface="Verdana" panose="020B0604030504040204" pitchFamily="34" charset="0"/>
              </a:rPr>
              <a:t> Николай Георгиевич </a:t>
            </a:r>
            <a:r>
              <a:rPr lang="ru-RU" sz="27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NewRomanPSMT"/>
                <a:cs typeface="Verdana" panose="020B0604030504040204" pitchFamily="34" charset="0"/>
              </a:rPr>
              <a:t>/ </a:t>
            </a:r>
            <a:r>
              <a:rPr lang="en-US" sz="2700" dirty="0" err="1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Νικόλ</a:t>
            </a:r>
            <a:r>
              <a:rPr lang="en-US" sz="2700" dirty="0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αος Αγκουρμπάς</a:t>
            </a:r>
            <a:r>
              <a:rPr lang="ru-RU" sz="2700" dirty="0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l-GR" sz="2700" dirty="0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n-US" sz="2700" dirty="0" err="1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ρόεδρος</a:t>
            </a:r>
            <a:r>
              <a:rPr lang="en-US" sz="2700" dirty="0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700" dirty="0" err="1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της</a:t>
            </a:r>
            <a:r>
              <a:rPr lang="en-US" sz="2700" dirty="0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700" dirty="0" err="1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ετ</a:t>
            </a:r>
            <a:r>
              <a:rPr lang="en-US" sz="2700" dirty="0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αιρεί</a:t>
            </a:r>
            <a:r>
              <a:rPr lang="el-GR" sz="2700" dirty="0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α</a:t>
            </a:r>
            <a:r>
              <a:rPr lang="en-US" sz="2700" dirty="0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ς</a:t>
            </a:r>
            <a:r>
              <a:rPr lang="ru-RU" sz="2700" dirty="0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«</a:t>
            </a:r>
            <a:r>
              <a:rPr lang="en-US" sz="2700" dirty="0" err="1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Mortadel</a:t>
            </a:r>
            <a:r>
              <a:rPr lang="ru-RU" sz="2700" dirty="0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  <a:br>
              <a:rPr lang="ru-RU" sz="1800" dirty="0">
                <a:effectLst/>
                <a:latin typeface="TimesNewRomanPSMT"/>
                <a:ea typeface="TimesNewRomanPSMT"/>
                <a:cs typeface="Verdana" panose="020B060403050404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6EC675-B49F-4790-8B9C-D91608330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511EDC2-2290-4EB6-9DCD-9A2617D77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980728"/>
            <a:ext cx="3384376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045628"/>
      </p:ext>
    </p:extLst>
  </p:cSld>
  <p:clrMapOvr>
    <a:masterClrMapping/>
  </p:clrMapOvr>
  <p:transition spd="slow" advTm="5000">
    <p:wip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249A0B-B500-4212-99FE-9D7D2B2AE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Георгий </a:t>
            </a:r>
            <a:r>
              <a:rPr lang="ru-RU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Неопуло</a:t>
            </a:r>
            <a:r>
              <a:rPr lang="el-GR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</a:t>
            </a:r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 Генеральный директор ООО</a:t>
            </a:r>
            <a:r>
              <a:rPr lang="el-GR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«</a:t>
            </a:r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АГОТЕЛЬ</a:t>
            </a:r>
            <a:r>
              <a:rPr lang="el-GR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-</a:t>
            </a:r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 Первая </a:t>
            </a:r>
            <a:r>
              <a:rPr lang="ru-RU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хаускипинговая</a:t>
            </a:r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компания</a:t>
            </a:r>
            <a:r>
              <a:rPr lang="el-GR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» </a:t>
            </a:r>
            <a:r>
              <a:rPr lang="el-GR" sz="2400" dirty="0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/ </a:t>
            </a:r>
            <a:r>
              <a:rPr lang="el-GR" sz="2400" b="1" dirty="0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Γεώργιος </a:t>
            </a:r>
            <a:r>
              <a:rPr lang="el-GR" sz="2400" b="1" dirty="0" err="1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Νεόπουλος</a:t>
            </a:r>
            <a:r>
              <a:rPr lang="el-GR" sz="2400" b="1" dirty="0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 Γενικός Δ/</a:t>
            </a:r>
            <a:r>
              <a:rPr lang="el-GR" sz="2400" b="1" dirty="0" err="1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ντής</a:t>
            </a:r>
            <a:r>
              <a:rPr lang="el-GR" sz="2400" b="1" dirty="0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της εταιρείας </a:t>
            </a:r>
            <a:r>
              <a:rPr lang="el-GR" sz="2400" b="1" dirty="0" err="1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housekeeping</a:t>
            </a:r>
            <a:r>
              <a:rPr lang="el-GR" sz="2400" b="1" dirty="0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"AGOTEL"</a:t>
            </a:r>
            <a:r>
              <a:rPr lang="el-GR" sz="2400" dirty="0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 </a:t>
            </a:r>
            <a:br>
              <a:rPr lang="ru-RU" sz="24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7CED3E-DADC-4077-9E9F-7320B4E3E2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7E39A83-DE1F-4844-A620-442F42AE3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620688"/>
            <a:ext cx="2880320" cy="367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608653"/>
      </p:ext>
    </p:extLst>
  </p:cSld>
  <p:clrMapOvr>
    <a:masterClrMapping/>
  </p:clrMapOvr>
  <p:transition spd="slow" advTm="5000">
    <p:wip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6D7CA-AA37-42D2-BF8E-D7399788E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Филарет </a:t>
            </a:r>
            <a:r>
              <a:rPr lang="ru-RU" sz="27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Гальчев</a:t>
            </a:r>
            <a:r>
              <a:rPr lang="ru-RU" sz="27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,</a:t>
            </a:r>
            <a:r>
              <a:rPr lang="en-US" sz="27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  <a:r>
              <a:rPr lang="ru-RU" sz="27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Председатель Совета директоров "ЕВРОЦЕМЕНТ </a:t>
            </a:r>
            <a:r>
              <a:rPr lang="ru-RU" sz="27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груп</a:t>
            </a:r>
            <a:r>
              <a:rPr lang="ru-RU" sz="27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"</a:t>
            </a:r>
            <a:r>
              <a:rPr lang="ru-RU" sz="2700" b="1" dirty="0">
                <a:solidFill>
                  <a:srgbClr val="FF9966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/ </a:t>
            </a:r>
            <a:r>
              <a:rPr lang="en-US" sz="2700" b="1" dirty="0" err="1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Φιλάρετος</a:t>
            </a:r>
            <a:r>
              <a:rPr lang="en-US" sz="2700" b="1" dirty="0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Κα</a:t>
            </a:r>
            <a:r>
              <a:rPr lang="en-US" sz="2700" b="1" dirty="0" err="1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λτσίδης</a:t>
            </a:r>
            <a:r>
              <a:rPr lang="ru-RU" sz="2700" b="1" dirty="0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, / </a:t>
            </a:r>
            <a:r>
              <a:rPr lang="el-GR" sz="2700" b="1" dirty="0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πρόεδρος του ΔΣ της εταιρείας</a:t>
            </a:r>
            <a:r>
              <a:rPr lang="ru-RU" sz="2700" b="1" dirty="0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"</a:t>
            </a:r>
            <a:r>
              <a:rPr lang="en-US" sz="2700" b="1" dirty="0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EUROCEMENT</a:t>
            </a:r>
            <a:r>
              <a:rPr lang="ru-RU" sz="2700" b="1" dirty="0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"</a:t>
            </a:r>
            <a:br>
              <a:rPr lang="ru-RU" sz="1800" dirty="0">
                <a:effectLst/>
                <a:latin typeface="TimesNewRomanPSMT"/>
                <a:ea typeface="TimesNewRomanPSMT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A6CFB0-EDCB-450D-B22D-8DF4ADBB31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8A9FC35F-04A2-41D3-A68D-B5DC5A20B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620688"/>
            <a:ext cx="2808312" cy="3727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7275385"/>
      </p:ext>
    </p:extLst>
  </p:cSld>
  <p:clrMapOvr>
    <a:masterClrMapping/>
  </p:clrMapOvr>
  <p:transition spd="slow" advTm="5000">
    <p:wip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E07038-6F1B-4625-9C5B-4A0D4AC67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</a:rPr>
              <a:t>президент Федеральной </a:t>
            </a:r>
            <a:r>
              <a:rPr lang="ru-RU" sz="27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национально-культурной</a:t>
            </a:r>
            <a:r>
              <a:rPr lang="el-GR" sz="27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7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автономии греков России</a:t>
            </a:r>
            <a:r>
              <a:rPr lang="el-GR" sz="27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7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— ведущий предприниматель, общественно-политический деятель </a:t>
            </a:r>
            <a:r>
              <a:rPr lang="ru-RU" sz="27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Иван </a:t>
            </a:r>
            <a:r>
              <a:rPr lang="ru-RU" sz="27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Игнатиевич</a:t>
            </a:r>
            <a:r>
              <a:rPr lang="ru-RU" sz="27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Саввиди </a:t>
            </a:r>
            <a:r>
              <a:rPr lang="ru-RU" sz="27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l-GR" sz="27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πρόεδρος Ομοσπονδίας Ελληνικών Σωματείων Ρωσίας</a:t>
            </a:r>
            <a:r>
              <a:rPr lang="ru-RU" sz="27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l-GR" sz="27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επιχειρηματίας</a:t>
            </a:r>
            <a:r>
              <a:rPr lang="ru-RU" sz="27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l-GR" sz="27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κοινωνικός και πολιτικός παράγοντας </a:t>
            </a:r>
            <a:r>
              <a:rPr lang="el-GR" sz="27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Ιβάν Σαββίδης</a:t>
            </a:r>
            <a:r>
              <a:rPr lang="ru-RU" sz="27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04B88D18-34DF-436F-9E4C-DE7B6B8A2A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93434"/>
            <a:ext cx="2835566" cy="283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622728"/>
      </p:ext>
    </p:extLst>
  </p:cSld>
  <p:clrMapOvr>
    <a:masterClrMapping/>
  </p:clrMapOvr>
  <p:transition spd="slow" advTm="5000">
    <p:wip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D437CB-597B-496B-9B00-BB4B1325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Федеральная</a:t>
            </a:r>
            <a:r>
              <a:rPr lang="el-GR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национально-культурная</a:t>
            </a:r>
            <a:r>
              <a:rPr lang="el-GR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автономия греков России</a:t>
            </a:r>
            <a:r>
              <a:rPr lang="ru-RU" sz="20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ru-RU" sz="20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l-GR" sz="20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Ο</a:t>
            </a:r>
            <a:r>
              <a:rPr lang="el-GR" sz="20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μοσπονδία Ελληνικών Σωματείων Ρωσίας </a:t>
            </a:r>
            <a:endParaRPr lang="ru-RU" sz="2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D470BD-24F6-4E99-9438-C68891F2C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2DDCFEF8-0B42-46E7-83E8-51A87DBC3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30352"/>
            <a:ext cx="4581128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771286"/>
      </p:ext>
    </p:extLst>
  </p:cSld>
  <p:clrMapOvr>
    <a:masterClrMapping/>
  </p:clrMapOvr>
  <p:transition spd="slow" advTm="5000">
    <p:wip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4BA0E2-53EA-4304-B886-E421898F7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слева направо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Георгий Львович Мурадом и Марина Львовна Рытова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l-GR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από </a:t>
            </a:r>
            <a:r>
              <a:rPr lang="el-GR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αριστέρα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l-GR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Γκεόργκιι</a:t>
            </a:r>
            <a:r>
              <a:rPr lang="el-GR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Μουράντοβ</a:t>
            </a:r>
            <a:r>
              <a:rPr lang="el-GR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και Μαρίνα </a:t>
            </a:r>
            <a:r>
              <a:rPr lang="el-GR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Ρίτοβα</a:t>
            </a:r>
            <a:endParaRPr lang="ru-RU" sz="2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D61970-11CD-40E4-8694-CFB52574C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Рисунок 2" descr="0096">
            <a:extLst>
              <a:ext uri="{FF2B5EF4-FFF2-40B4-BE49-F238E27FC236}">
                <a16:creationId xmlns:a16="http://schemas.microsoft.com/office/drawing/2014/main" id="{6B3579E8-5255-4579-A221-A8E77A6719B7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188" y="530352"/>
            <a:ext cx="3065344" cy="455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690671"/>
      </p:ext>
    </p:extLst>
  </p:cSld>
  <p:clrMapOvr>
    <a:masterClrMapping/>
  </p:clrMapOvr>
  <p:transition spd="slow" advTm="5000">
    <p:wip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6925</TotalTime>
  <Words>2457</Words>
  <Application>Microsoft Office PowerPoint</Application>
  <PresentationFormat>Экран (4:3)</PresentationFormat>
  <Paragraphs>217</Paragraphs>
  <Slides>157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157</vt:i4>
      </vt:variant>
    </vt:vector>
  </HeadingPairs>
  <TitlesOfParts>
    <vt:vector size="165" baseType="lpstr">
      <vt:lpstr>Book Antiqua</vt:lpstr>
      <vt:lpstr>Calibri</vt:lpstr>
      <vt:lpstr>Times New Roman</vt:lpstr>
      <vt:lpstr>TimesNewRomanPSMT</vt:lpstr>
      <vt:lpstr>Verdana</vt:lpstr>
      <vt:lpstr>Wingdings 2</vt:lpstr>
      <vt:lpstr>Wingdings 3</vt:lpstr>
      <vt:lpstr>Аспект</vt:lpstr>
      <vt:lpstr>Презентация PowerPoint</vt:lpstr>
      <vt:lpstr>     Россия – Греция:                     общие страницы истории</vt:lpstr>
      <vt:lpstr>Причерноморье / Εύξεινος Πόντος</vt:lpstr>
      <vt:lpstr>Презентация PowerPoint</vt:lpstr>
      <vt:lpstr>Презентация PowerPoint</vt:lpstr>
      <vt:lpstr>Пантикапей / Παντικάπαιον</vt:lpstr>
      <vt:lpstr>Презентация PowerPoint</vt:lpstr>
      <vt:lpstr>Презентация PowerPoint</vt:lpstr>
      <vt:lpstr>Презентация PowerPoint</vt:lpstr>
      <vt:lpstr>Презентация PowerPoint</vt:lpstr>
      <vt:lpstr>В.Г.Перов «Первые христиане в Киеве». 1880. Картина иллюстрирует тайные встречи христиан в языческом Киеве / Β. Περόβ, «Οι πρώτοι χριστιανοί του Κιέβου», 1880. </vt:lpstr>
      <vt:lpstr>Презентация PowerPoint</vt:lpstr>
      <vt:lpstr>Презентация PowerPoint</vt:lpstr>
      <vt:lpstr>ПАМЯТНИК СВЯТЫМ РАВНОАПОСТОЛЬНЫМ КИРИЛЛУ И МЕФОДИЮ В СЕВАСТОПОЛЕ-μνημειο κυριλλου και μεθοδιου στη χερσονησο σεβαστουποληΣ </vt:lpstr>
      <vt:lpstr>Презентация PowerPoint</vt:lpstr>
      <vt:lpstr>Пантократор Феофана Грека (Новгород) / Παντοκράτωρ του αγιογράφου Θεοφάνους του Γραικού</vt:lpstr>
      <vt:lpstr>Феофа́н Грек — великий византийский иконописец, миниатюрист и мастер монументальных фресковых росписей.</vt:lpstr>
      <vt:lpstr>Презентация PowerPoint</vt:lpstr>
      <vt:lpstr>Презентация PowerPoint</vt:lpstr>
      <vt:lpstr>Презентация PowerPoint</vt:lpstr>
      <vt:lpstr>Μάξιμος ο Γραικός – Максим Грек; в миру — Михаи́л Триво́лис, русский религиозный публицист, писатель и переводчик. Этнический грек. Канонизирован Русской церковью в лике преподобных 21 января (3 февраля), обретение мощей 21 июня (4 июля), мощи в Успенском Соборе Троице-Сергиевой Лавры</vt:lpstr>
      <vt:lpstr>Иоанникий Лихуд (Ιωαννίκιος Λειχούδης, 1633 — 1717) и Софроний Лихуд (Σωφρόνιος Λειχούδης, 1652 — 1730)</vt:lpstr>
      <vt:lpstr>Братья Лихуды- основатели Славяно-греко-латинской Академии, Богоявленсий пер. / Μνημείο αδελφών Λειχούδη, ιδρυτών Σλαβογραικολατινικής Ακαδημίας επί της οδού Bogoyavlenskyi pereulok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ФИЛИКИ ЭТЕРИЯ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ученый, экономист, политик, в прошлом мэр Москвы Гавриил Попов / οικονομολόγος, πολιτικός, πρώην Δήμαρχος Μόσχας Γκαβριήλ Ποπόβ</vt:lpstr>
      <vt:lpstr>Заслуженная артистка России, певица Ксения Георгиади / η διακεκριμένη καλλιτέχνης της Ρωσίας, τραγουδίστρια Ξένια Γεωργιάδου</vt:lpstr>
      <vt:lpstr>Народная артистка России Елена Камбурова / η διακεκριμένη καλλιτέχνης του λαού της Ρωσίας Γιελένα Κάμπουροβα</vt:lpstr>
      <vt:lpstr>Заслуженныый артист России, актер Эвклид Кюрдзидис / ο διακεκριμένς καλλιτέχνης της Ρωσίας, ηθοποιός Ευκλείδης Κιουρτζίδης</vt:lpstr>
      <vt:lpstr>Презентация PowerPoint</vt:lpstr>
      <vt:lpstr>Презентация PowerPoint</vt:lpstr>
      <vt:lpstr>президент корпорации «Novard» Андрей Илиопуло / Ανδρέας Ηλιόπουλος, πρόεδρος του ομίλου «Novard» </vt:lpstr>
      <vt:lpstr>президент компании "Олимп-групп" Яннис Сидиропуло / Γιάννης Σιδηρόπουλος, πρόεδρος εταιρίας "Olymp-group". </vt:lpstr>
      <vt:lpstr>генеральный директор компании «Протос» Федору Карафулиди / γενικός διευθυντής της εταιρείας “Protos” Θεόδωρος Καραφουλίδης  </vt:lpstr>
      <vt:lpstr>президент компании «Патек Групп» Виктор Гюрджиев / Βίκτωρ Γκιουρντζίεβ, Πρόεδρος του ομίλου «Patek Group»  </vt:lpstr>
      <vt:lpstr>ООО «Фирма «Мортадель». Президент компании — Агурбаш Николай Георгиевич / Νικόλαος Αγκουρμπάς, πρόεδρος της εταιρείας «Mortadel» </vt:lpstr>
      <vt:lpstr>Георгий Неопуло, Генеральный директор ООО «АГОТЕЛЬ - Первая хаускипинговая компания» / Γεώργιος Νεόπουλος, Γενικός Δ/ντής της εταιρείας housekeeping "AGOTEL"  </vt:lpstr>
      <vt:lpstr>Филарет Гальчев, Председатель Совета директоров "ЕВРОЦЕМЕНТ груп" / Φιλάρετος Καλτσίδης, / πρόεδρος του ΔΣ της εταιρείας "EUROCEMENT" </vt:lpstr>
      <vt:lpstr>президент Федеральной национально-культурной автономии греков России — ведущий предприниматель, общественно-политический деятель Иван Игнатиевич Саввиди / πρόεδρος Ομοσπονδίας Ελληνικών Σωματείων Ρωσίας, επιχειρηματίας, κοινωνικός και πολιτικός παράγοντας Ιβάν Σαββίδης. </vt:lpstr>
      <vt:lpstr>Федеральная национально-культурная автономия греков России / Ομοσπονδία Ελληνικών Σωματείων Ρωσίας </vt:lpstr>
      <vt:lpstr> слева направо:Георгий Львович Мурадом и Марина Львовна Рытова / από αριστέρα: Γκεόργκιι Μουράντοβ και Μαρίνα Ρίτοβα</vt:lpstr>
      <vt:lpstr>Федеральная национально-культурная автономия греков России / Ομοσπονδία Ελληνικών Σωματείων Ρωσίας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Bonya</dc:creator>
  <cp:lastModifiedBy>Теодора Янници</cp:lastModifiedBy>
  <cp:revision>128</cp:revision>
  <dcterms:created xsi:type="dcterms:W3CDTF">2016-02-28T22:54:31Z</dcterms:created>
  <dcterms:modified xsi:type="dcterms:W3CDTF">2026-03-12T20:13:07Z</dcterms:modified>
</cp:coreProperties>
</file>